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8" r:id="rId4"/>
  </p:sldMasterIdLst>
  <p:notesMasterIdLst>
    <p:notesMasterId r:id="rId39"/>
  </p:notesMasterIdLst>
  <p:handoutMasterIdLst>
    <p:handoutMasterId r:id="rId40"/>
  </p:handoutMasterIdLst>
  <p:sldIdLst>
    <p:sldId id="891" r:id="rId5"/>
    <p:sldId id="890" r:id="rId6"/>
    <p:sldId id="919" r:id="rId7"/>
    <p:sldId id="904" r:id="rId8"/>
    <p:sldId id="906" r:id="rId9"/>
    <p:sldId id="903" r:id="rId10"/>
    <p:sldId id="924" r:id="rId11"/>
    <p:sldId id="908" r:id="rId12"/>
    <p:sldId id="909" r:id="rId13"/>
    <p:sldId id="910" r:id="rId14"/>
    <p:sldId id="935" r:id="rId15"/>
    <p:sldId id="936" r:id="rId16"/>
    <p:sldId id="911" r:id="rId17"/>
    <p:sldId id="902" r:id="rId18"/>
    <p:sldId id="912" r:id="rId19"/>
    <p:sldId id="913" r:id="rId20"/>
    <p:sldId id="901" r:id="rId21"/>
    <p:sldId id="930" r:id="rId22"/>
    <p:sldId id="920" r:id="rId23"/>
    <p:sldId id="931" r:id="rId24"/>
    <p:sldId id="932" r:id="rId25"/>
    <p:sldId id="921" r:id="rId26"/>
    <p:sldId id="933" r:id="rId27"/>
    <p:sldId id="922" r:id="rId28"/>
    <p:sldId id="934" r:id="rId29"/>
    <p:sldId id="900" r:id="rId30"/>
    <p:sldId id="923" r:id="rId31"/>
    <p:sldId id="899" r:id="rId32"/>
    <p:sldId id="893" r:id="rId33"/>
    <p:sldId id="894" r:id="rId34"/>
    <p:sldId id="895" r:id="rId35"/>
    <p:sldId id="896" r:id="rId36"/>
    <p:sldId id="897" r:id="rId37"/>
    <p:sldId id="898" r:id="rId38"/>
  </p:sldIdLst>
  <p:sldSz cx="9144000" cy="5143500" type="screen16x9"/>
  <p:notesSz cx="6858000" cy="9144000"/>
  <p:embeddedFontLst>
    <p:embeddedFont>
      <p:font typeface="TheSans UHH" panose="020B0502050302020203" pitchFamily="34" charset="77"/>
      <p:regular r:id="rId41"/>
      <p:bold r:id="rId42"/>
      <p:italic r:id="rId43"/>
      <p:boldItalic r:id="rId44"/>
    </p:embeddedFont>
    <p:embeddedFont>
      <p:font typeface="TheSans UHH SemiLight Caps" panose="020B0402050302020203" pitchFamily="34" charset="77"/>
      <p:regular r:id="rId45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folien" id="{3E2AF788-D441-43C8-93DE-ADBF878BAA7E}">
          <p14:sldIdLst>
            <p14:sldId id="891"/>
          </p14:sldIdLst>
        </p14:section>
        <p14:section name="Inhaltsfolien" id="{C21E72F7-D497-487C-9263-72452E81679B}">
          <p14:sldIdLst>
            <p14:sldId id="890"/>
            <p14:sldId id="919"/>
            <p14:sldId id="904"/>
            <p14:sldId id="906"/>
            <p14:sldId id="903"/>
            <p14:sldId id="924"/>
            <p14:sldId id="908"/>
            <p14:sldId id="909"/>
            <p14:sldId id="910"/>
            <p14:sldId id="935"/>
            <p14:sldId id="936"/>
            <p14:sldId id="911"/>
            <p14:sldId id="902"/>
            <p14:sldId id="912"/>
            <p14:sldId id="913"/>
            <p14:sldId id="901"/>
            <p14:sldId id="930"/>
            <p14:sldId id="920"/>
            <p14:sldId id="931"/>
            <p14:sldId id="932"/>
            <p14:sldId id="921"/>
            <p14:sldId id="933"/>
            <p14:sldId id="922"/>
            <p14:sldId id="934"/>
            <p14:sldId id="900"/>
            <p14:sldId id="923"/>
            <p14:sldId id="899"/>
            <p14:sldId id="893"/>
            <p14:sldId id="894"/>
            <p14:sldId id="895"/>
            <p14:sldId id="896"/>
            <p14:sldId id="897"/>
          </p14:sldIdLst>
        </p14:section>
        <p14:section name="Abschlussfolie" id="{5F588434-BCB1-4CFC-B1E8-6164F3421D4F}">
          <p14:sldIdLst>
            <p14:sldId id="89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312597-6606-9E3A-D41D-F5C602AFE954}" name="Tobias Wegener" initials="TW" userId="S::tobias.wegener@uni-hamburg.de::6b6b4fba-7ccc-4b6b-a6f1-d5cf079027d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ane Neumann" initials="AN" lastIdx="3" clrIdx="0">
    <p:extLst>
      <p:ext uri="{19B8F6BF-5375-455C-9EA6-DF929625EA0E}">
        <p15:presenceInfo xmlns:p15="http://schemas.microsoft.com/office/powerpoint/2012/main" userId="Ariane Neumann" providerId="None"/>
      </p:ext>
    </p:extLst>
  </p:cmAuthor>
  <p:cmAuthor id="2" name="Mona Garbas" initials="MG" lastIdx="11" clrIdx="1">
    <p:extLst>
      <p:ext uri="{19B8F6BF-5375-455C-9EA6-DF929625EA0E}">
        <p15:presenceInfo xmlns:p15="http://schemas.microsoft.com/office/powerpoint/2012/main" userId="S-1-5-21-1402223153-2072715818-4169152641-2475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271BB"/>
    <a:srgbClr val="3B515B"/>
    <a:srgbClr val="3C515B"/>
    <a:srgbClr val="80B8DD"/>
    <a:srgbClr val="E2001A"/>
    <a:srgbClr val="E5F5FA"/>
    <a:srgbClr val="000000"/>
    <a:srgbClr val="9DA8AD"/>
    <a:srgbClr val="B6B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unkle Formatvorlage 1 - Akz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5" autoAdjust="0"/>
    <p:restoredTop sz="96047" autoAdjust="0"/>
  </p:normalViewPr>
  <p:slideViewPr>
    <p:cSldViewPr snapToObjects="1">
      <p:cViewPr varScale="1">
        <p:scale>
          <a:sx n="152" d="100"/>
          <a:sy n="152" d="100"/>
        </p:scale>
        <p:origin x="61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0" d="100"/>
        <a:sy n="7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4984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22579-3BCF-D748-A2B1-13C370832227}" type="datetimeFigureOut">
              <a:rPr lang="de-DE" smtClean="0">
                <a:latin typeface="TheSans UHH" panose="020B0502050302020203" pitchFamily="34" charset="0"/>
              </a:rPr>
              <a:t>01.09.25</a:t>
            </a:fld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TheSans UHH" panose="020B0502050302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D7AD7-FD44-8444-A38A-7B8FFD50E3B1}" type="slidenum">
              <a:rPr lang="de-DE" smtClean="0">
                <a:latin typeface="TheSans UHH" panose="020B0502050302020203" pitchFamily="34" charset="0"/>
              </a:rPr>
              <a:t>‹Nr.›</a:t>
            </a:fld>
            <a:endParaRPr lang="de-DE" dirty="0">
              <a:latin typeface="TheSans UHH" panose="020B0502050302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263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B2E59258-C19A-D949-846D-8B6CB38182F3}" type="datetimeFigureOut">
              <a:rPr lang="de-DE" smtClean="0"/>
              <a:pPr/>
              <a:t>01.09.25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heSans UHH" panose="020B050205030202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heSans UHH" panose="020B0502050302020203" pitchFamily="34" charset="0"/>
              </a:defRPr>
            </a:lvl1pPr>
          </a:lstStyle>
          <a:p>
            <a:fld id="{3C606240-9D1C-3843-B28E-77756B6151F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4271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TheSans UHH" panose="020B0502050302020203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1799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905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0060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7782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06240-9D1C-3843-B28E-77756B6151FD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575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 descr="Logo der Universität Hamburg">
            <a:extLst>
              <a:ext uri="{FF2B5EF4-FFF2-40B4-BE49-F238E27FC236}">
                <a16:creationId xmlns:a16="http://schemas.microsoft.com/office/drawing/2014/main" id="{7B0EE754-E1E0-A5A0-D9D1-3B741E903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303444"/>
            <a:ext cx="4824536" cy="492443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00000"/>
              </a:lnSpc>
              <a:defRPr sz="2600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11" name="Person">
            <a:extLst>
              <a:ext uri="{FF2B5EF4-FFF2-40B4-BE49-F238E27FC236}">
                <a16:creationId xmlns:a16="http://schemas.microsoft.com/office/drawing/2014/main" id="{D42A4AC9-20EE-7518-5501-9C75AFE90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5" y="4083918"/>
            <a:ext cx="4824536" cy="354896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7" name="Datum">
            <a:extLst>
              <a:ext uri="{FF2B5EF4-FFF2-40B4-BE49-F238E27FC236}">
                <a16:creationId xmlns:a16="http://schemas.microsoft.com/office/drawing/2014/main" id="{FCBF30C3-33D1-752C-FC76-BA17BF1B52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0"/>
            <a:ext cx="4824536" cy="43180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6264" y="0"/>
            <a:ext cx="3482192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6" name="Copyright">
            <a:extLst>
              <a:ext uri="{FF2B5EF4-FFF2-40B4-BE49-F238E27FC236}">
                <a16:creationId xmlns:a16="http://schemas.microsoft.com/office/drawing/2014/main" id="{0E1FD2E4-6DF4-BF5A-4349-163545BE0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58404" y="4869835"/>
            <a:ext cx="490052" cy="273665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272586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breites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85CCA211-4FA3-DE47-9381-1796FDA2B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405505"/>
            <a:ext cx="2879996" cy="422039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10000"/>
              </a:lnSpc>
              <a:defRPr sz="2000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Person">
            <a:extLst>
              <a:ext uri="{FF2B5EF4-FFF2-40B4-BE49-F238E27FC236}">
                <a16:creationId xmlns:a16="http://schemas.microsoft.com/office/drawing/2014/main" id="{49607EE8-9A52-264C-0A8E-04314631BB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5536" y="4083918"/>
            <a:ext cx="2879998" cy="354896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None/>
              <a:defRPr sz="14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8" name="Datum">
            <a:extLst>
              <a:ext uri="{FF2B5EF4-FFF2-40B4-BE49-F238E27FC236}">
                <a16:creationId xmlns:a16="http://schemas.microsoft.com/office/drawing/2014/main" id="{DA956C75-6071-5A72-5101-E9E0F0B38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0"/>
            <a:ext cx="2883933" cy="431800"/>
          </a:xfrm>
        </p:spPr>
        <p:txBody>
          <a:bodyPr/>
          <a:lstStyle>
            <a:lvl1pPr marL="0" indent="0">
              <a:buNone/>
              <a:defRPr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2501" y="0"/>
            <a:ext cx="5651499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75D257FE-24B9-E7DF-27AC-9DC6B024DE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8860" y="4869835"/>
            <a:ext cx="459596" cy="273665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</a:t>
            </a:r>
          </a:p>
        </p:txBody>
      </p:sp>
    </p:spTree>
    <p:extLst>
      <p:ext uri="{BB962C8B-B14F-4D97-AF65-F5344CB8AC3E}">
        <p14:creationId xmlns:p14="http://schemas.microsoft.com/office/powerpoint/2010/main" val="21992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ohne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A58A1DC7-81D7-0178-6AA2-CE7389355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2595997" cy="1203598"/>
          </a:xfrm>
          <a:prstGeom prst="rect">
            <a:avLst/>
          </a:prstGeom>
        </p:spPr>
      </p:pic>
      <p:sp>
        <p:nvSpPr>
          <p:cNvPr id="5" name="Titel">
            <a:extLst>
              <a:ext uri="{FF2B5EF4-FFF2-40B4-BE49-F238E27FC236}">
                <a16:creationId xmlns:a16="http://schemas.microsoft.com/office/drawing/2014/main" id="{19332011-8135-2225-4921-150D6415C2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36" y="3219822"/>
            <a:ext cx="6912768" cy="1027845"/>
          </a:xfrm>
        </p:spPr>
        <p:txBody>
          <a:bodyPr wrap="square" lIns="0" anchor="b" anchorCtr="0">
            <a:normAutofit/>
          </a:bodyPr>
          <a:lstStyle>
            <a:lvl1pPr algn="l">
              <a:lnSpc>
                <a:spcPct val="110000"/>
              </a:lnSpc>
              <a:defRPr sz="2400"/>
            </a:lvl1pPr>
          </a:lstStyle>
          <a:p>
            <a:r>
              <a:rPr lang="de-DE" dirty="0"/>
              <a:t>Vorstellung des neuen Exzellenzclusters „Understanding XYZ“</a:t>
            </a:r>
          </a:p>
        </p:txBody>
      </p:sp>
      <p:sp>
        <p:nvSpPr>
          <p:cNvPr id="9" name="Person">
            <a:extLst>
              <a:ext uri="{FF2B5EF4-FFF2-40B4-BE49-F238E27FC236}">
                <a16:creationId xmlns:a16="http://schemas.microsoft.com/office/drawing/2014/main" id="{6C7258FA-754E-8F00-113F-DF369E71B0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9672" y="4432093"/>
            <a:ext cx="5976664" cy="319630"/>
          </a:xfrm>
        </p:spPr>
        <p:txBody>
          <a:bodyPr wrap="none"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</a:lstStyle>
          <a:p>
            <a:pPr lvl="0"/>
            <a:r>
              <a:rPr lang="de-DE" dirty="0"/>
              <a:t>(Titel) Vorname Nachname</a:t>
            </a:r>
          </a:p>
        </p:txBody>
      </p:sp>
      <p:sp>
        <p:nvSpPr>
          <p:cNvPr id="3" name="Datum">
            <a:extLst>
              <a:ext uri="{FF2B5EF4-FFF2-40B4-BE49-F238E27FC236}">
                <a16:creationId xmlns:a16="http://schemas.microsoft.com/office/drawing/2014/main" id="{561DAFA2-5F25-5D62-43E1-96363D6D69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599" y="4371951"/>
            <a:ext cx="1084057" cy="401322"/>
          </a:xfrm>
        </p:spPr>
        <p:txBody>
          <a:bodyPr/>
          <a:lstStyle>
            <a:lvl1pPr marL="0" indent="0">
              <a:buNone/>
              <a:defRPr sz="18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11467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ein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131887"/>
            <a:ext cx="6192366" cy="2952751"/>
          </a:xfrm>
        </p:spPr>
        <p:txBody>
          <a:bodyPr lIns="0">
            <a:normAutofit/>
          </a:bodyPr>
          <a:lstStyle>
            <a:lvl1pPr marL="342900" indent="-432000">
              <a:lnSpc>
                <a:spcPct val="110000"/>
              </a:lnSpc>
              <a:spcBef>
                <a:spcPts val="1800"/>
              </a:spcBef>
              <a:buSzPct val="180000"/>
              <a:buFont typeface="+mj-lt"/>
              <a:buAutoNum type="arabicPlain"/>
              <a:defRPr sz="2000"/>
            </a:lvl1pPr>
            <a:lvl2pPr marL="8001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2pPr>
            <a:lvl3pPr marL="12573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3pPr>
            <a:lvl4pPr marL="17145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4pPr>
            <a:lvl5pPr marL="21717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B159FC35-01D5-3D9B-4190-D9C5FC36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E4430A3C-2541-14FB-44D9-E3672892A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229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zwei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 (zweispaltig)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419622"/>
            <a:ext cx="8064574" cy="2448695"/>
          </a:xfrm>
        </p:spPr>
        <p:txBody>
          <a:bodyPr lIns="0" numCol="2" spcCol="180000"/>
          <a:lstStyle>
            <a:lvl1pPr marL="342900" indent="-342900">
              <a:lnSpc>
                <a:spcPct val="110000"/>
              </a:lnSpc>
              <a:buSzPct val="180000"/>
              <a:buFont typeface="+mj-lt"/>
              <a:buAutoNum type="arabicPlain"/>
              <a:defRPr/>
            </a:lvl1pPr>
            <a:lvl2pPr marL="742950" indent="-28575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2pPr>
            <a:lvl3pPr marL="12573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3pPr>
            <a:lvl4pPr marL="17145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4pPr>
            <a:lvl5pPr marL="2171700" indent="-34290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DA8BD811-AB80-6771-3C5B-8A71DDAD8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13CB44A2-3722-CFA6-C04F-90B773B51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32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 anchor="b">
            <a:spAutoFit/>
          </a:bodyPr>
          <a:lstStyle>
            <a:lvl1pPr>
              <a:lnSpc>
                <a:spcPct val="110000"/>
              </a:lnSpc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17A60BCC-5616-273E-2AA8-BB9E0C10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FA120FAF-72E8-3893-7931-08E06A077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2614" y="402468"/>
            <a:ext cx="4577458" cy="1987980"/>
          </a:xfrm>
        </p:spPr>
        <p:txBody>
          <a:bodyPr wrap="square" lIns="0">
            <a:spAutoFit/>
          </a:bodyPr>
          <a:lstStyle>
            <a:lvl1pPr marL="0" indent="0">
              <a:buNone/>
              <a:defRPr sz="115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1500" y="0"/>
            <a:ext cx="34927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Copyright">
            <a:extLst>
              <a:ext uri="{FF2B5EF4-FFF2-40B4-BE49-F238E27FC236}">
                <a16:creationId xmlns:a16="http://schemas.microsoft.com/office/drawing/2014/main" id="{D440C51C-B06F-CB2E-ED83-8E483E7779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pic>
        <p:nvPicPr>
          <p:cNvPr id="4" name="UHH-Logo">
            <a:extLst>
              <a:ext uri="{FF2B5EF4-FFF2-40B4-BE49-F238E27FC236}">
                <a16:creationId xmlns:a16="http://schemas.microsoft.com/office/drawing/2014/main" id="{D9B3E6FA-960E-96B0-B53A-73021BB11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127776"/>
            <a:ext cx="1769139" cy="820237"/>
          </a:xfrm>
          <a:prstGeom prst="rect">
            <a:avLst/>
          </a:prstGeom>
        </p:spPr>
      </p:pic>
      <p:sp>
        <p:nvSpPr>
          <p:cNvPr id="6" name="Datumsplatzhalter">
            <a:extLst>
              <a:ext uri="{FF2B5EF4-FFF2-40B4-BE49-F238E27FC236}">
                <a16:creationId xmlns:a16="http://schemas.microsoft.com/office/drawing/2014/main" id="{6F15DAC3-6FD9-0866-D987-4FF0DF5E7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Fußzeilenplatzhalter">
            <a:extLst>
              <a:ext uri="{FF2B5EF4-FFF2-40B4-BE49-F238E27FC236}">
                <a16:creationId xmlns:a16="http://schemas.microsoft.com/office/drawing/2014/main" id="{BE06C47F-82E8-8701-5EC1-831DF30A6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857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überschrift (auf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9C441111-369E-A65C-85C0-6BD35550F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2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3" name="Copyright">
            <a:extLst>
              <a:ext uri="{FF2B5EF4-FFF2-40B4-BE49-F238E27FC236}">
                <a16:creationId xmlns:a16="http://schemas.microsoft.com/office/drawing/2014/main" id="{DF8F1031-7DA1-B48B-66B9-8557FAFE0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8499"/>
            <a:ext cx="3419872" cy="1283937"/>
          </a:xfrm>
          <a:solidFill>
            <a:schemeClr val="accent2"/>
          </a:solidFill>
        </p:spPr>
        <p:txBody>
          <a:bodyPr wrap="square" lIns="540000" tIns="270000" rIns="360000" bIns="270000" anchor="b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DB7858C6-DCA2-C893-3EE8-987458DD8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D369F843-3366-1209-6128-E5DC123E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809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952751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9B302F5-284F-3079-6EAC-C920CD76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1C7B469-3DC0-7EC7-FA90-6C165FB1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9367073-303F-D294-FFA0-CB0A3A86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CEE53C70-75A7-A62E-53DB-69DDC21A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7123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blau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>
            <a:extLst>
              <a:ext uri="{FF2B5EF4-FFF2-40B4-BE49-F238E27FC236}">
                <a16:creationId xmlns:a16="http://schemas.microsoft.com/office/drawing/2014/main" id="{3CB7C4BB-7B9F-D5C9-4EC5-58F8D7EEA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4381726"/>
            <a:ext cx="1295822" cy="422049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2060DD5D-EE2C-1DE9-17FB-CFD0B6F63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952751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tx1"/>
              </a:buClr>
              <a:defRPr/>
            </a:lvl1pPr>
            <a:lvl2pPr>
              <a:lnSpc>
                <a:spcPct val="110000"/>
              </a:lnSpc>
              <a:buClr>
                <a:schemeClr val="tx1"/>
              </a:buClr>
              <a:defRPr/>
            </a:lvl2pPr>
            <a:lvl3pPr>
              <a:lnSpc>
                <a:spcPct val="110000"/>
              </a:lnSpc>
              <a:buClr>
                <a:schemeClr val="tx1"/>
              </a:buClr>
              <a:defRPr/>
            </a:lvl3pPr>
            <a:lvl4pPr>
              <a:lnSpc>
                <a:spcPct val="110000"/>
              </a:lnSpc>
              <a:buClr>
                <a:schemeClr val="tx1"/>
              </a:buClr>
              <a:defRPr/>
            </a:lvl4pPr>
            <a:lvl5pPr>
              <a:lnSpc>
                <a:spcPct val="110000"/>
              </a:lnSpc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4587A11D-BE80-671B-6AF9-9C02BBFD0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F3FCC813-C10C-BF29-F6C2-5F382BA4E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6114D8C-4BDC-53CF-1F7F-A0EAB3E23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0729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blau/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">
            <a:extLst>
              <a:ext uri="{FF2B5EF4-FFF2-40B4-BE49-F238E27FC236}">
                <a16:creationId xmlns:a16="http://schemas.microsoft.com/office/drawing/2014/main" id="{5AFF9095-81B9-BCB9-F995-76D7A95E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3507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31887"/>
            <a:ext cx="6192366" cy="2375967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1A332F47-736B-CDE0-6752-F10D3D68B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5C11D619-E32A-2CEE-9965-9C829412B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412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mit schmalem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4968230" cy="575841"/>
          </a:xfrm>
        </p:spPr>
        <p:txBody>
          <a:bodyPr lIns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4608190" cy="29527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9901" y="0"/>
            <a:ext cx="3481933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36C21B6C-1199-7410-D70C-DF13D6B43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57140"/>
            <a:ext cx="786607" cy="28636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338EC3EA-D4DA-303C-806E-472FC6B32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9AAC19B7-37FD-AA89-39AA-F7DF9419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4BFEEC7F-37CA-96F1-CC3A-8A300A1C2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7498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mit breitem Foto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2807990" cy="575841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2807990" cy="2952750"/>
          </a:xfrm>
        </p:spPr>
        <p:txBody>
          <a:bodyPr lIns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2500" y="0"/>
            <a:ext cx="5651797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6F379341-4B7C-56ED-E5CE-3AF27C9C0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1849" y="4869835"/>
            <a:ext cx="786607" cy="273665"/>
          </a:xfrm>
          <a:solidFill>
            <a:schemeClr val="tx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pic>
        <p:nvPicPr>
          <p:cNvPr id="9" name="UHH-Logo">
            <a:extLst>
              <a:ext uri="{FF2B5EF4-FFF2-40B4-BE49-F238E27FC236}">
                <a16:creationId xmlns:a16="http://schemas.microsoft.com/office/drawing/2014/main" id="{3BDE8800-7D43-0D06-238E-1FA0D202A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3850" y="4381726"/>
            <a:ext cx="1295822" cy="422049"/>
          </a:xfrm>
          <a:prstGeom prst="rect">
            <a:avLst/>
          </a:prstGeom>
        </p:spPr>
      </p:pic>
      <p:sp>
        <p:nvSpPr>
          <p:cNvPr id="11" name="Datumsplatzhalter">
            <a:extLst>
              <a:ext uri="{FF2B5EF4-FFF2-40B4-BE49-F238E27FC236}">
                <a16:creationId xmlns:a16="http://schemas.microsoft.com/office/drawing/2014/main" id="{7D88BC12-8F4E-BFC6-264F-89270375E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Fußzeilenplatzhalter">
            <a:extLst>
              <a:ext uri="{FF2B5EF4-FFF2-40B4-BE49-F238E27FC236}">
                <a16:creationId xmlns:a16="http://schemas.microsoft.com/office/drawing/2014/main" id="{F86D739E-9299-6C18-D483-F75B8037A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6835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und Inhalt (mit Beschreibu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aues Rechteck">
            <a:extLst>
              <a:ext uri="{FF2B5EF4-FFF2-40B4-BE49-F238E27FC236}">
                <a16:creationId xmlns:a16="http://schemas.microsoft.com/office/drawing/2014/main" id="{14BDBED3-5910-DE22-D9E0-EF5709BC0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62364" y="0"/>
            <a:ext cx="348163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1888"/>
            <a:ext cx="5256262" cy="29527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950074" y="1131888"/>
            <a:ext cx="2870076" cy="1922866"/>
          </a:xfrm>
        </p:spPr>
        <p:txBody>
          <a:bodyPr lIns="0" anchor="t" anchorCtr="0">
            <a:normAutofit/>
          </a:bodyPr>
          <a:lstStyle>
            <a:lvl1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§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F6365823-088A-8693-C71E-3BE224B70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0406DA75-B94C-88A6-DC22-02C95D67C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670BC1F-CA78-59FB-8906-557B8A8BB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62364" y="4615010"/>
            <a:ext cx="249979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6243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964934C-EA16-90F9-FF01-DDA26AE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8A498CDC-352F-BF56-E3E4-9366FD040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B324906E-3EC6-43D0-38B0-7F3BC8939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511DF910-5AC6-4699-67BD-422B03AEE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9491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A6F2484B-6A49-A01C-CB00-04C3C61D9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6EB1508-E0F4-F09F-03BC-AA73731C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AA413CEF-D37C-976C-E37F-68A4D6D80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1775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34994"/>
            <a:ext cx="3960118" cy="2949644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0032" y="1134994"/>
            <a:ext cx="3960118" cy="2949644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3094" y="4616957"/>
            <a:ext cx="702990" cy="27463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256A2770-1A1F-77F6-78D7-E44AEAE9E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BB2272B-6D56-1FA3-D138-FFB24858D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3110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">
            <a:extLst>
              <a:ext uri="{FF2B5EF4-FFF2-40B4-BE49-F238E27FC236}">
                <a16:creationId xmlns:a16="http://schemas.microsoft.com/office/drawing/2014/main" id="{CD2ED777-FF9B-1F8E-A73B-AE96714D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37D0021-4AE9-12EF-77C5-6E40087CF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133330"/>
            <a:ext cx="3960117" cy="61193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5A6B0E0E-75A2-F94A-0962-615DE4EB2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850" y="1879600"/>
            <a:ext cx="3960117" cy="2205038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04117240-25E0-9C7E-438D-28789BCE676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860033" y="1133330"/>
            <a:ext cx="3960117" cy="61912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CE98A3E-1FE1-0DB5-2352-C9DF207F4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60033" y="1879600"/>
            <a:ext cx="3960117" cy="2205038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Foliennummernplatzhalter">
            <a:extLst>
              <a:ext uri="{FF2B5EF4-FFF2-40B4-BE49-F238E27FC236}">
                <a16:creationId xmlns:a16="http://schemas.microsoft.com/office/drawing/2014/main" id="{2D7E17B0-6C39-E84C-8C98-5FA3A41CA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1D790461-F92A-CC5D-2798-7693BAA1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DDED3A4E-19FA-52ED-810A-479DD1F26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0421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71CA5E38-AD06-052F-D243-EF2FC83E63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3168650" cy="575841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C6CD7452-71E2-D02E-ACAE-A574F4E5A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851" y="1131888"/>
            <a:ext cx="3168650" cy="29527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7610A72B-21A5-96FD-DCC8-D60D15D1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339503"/>
            <a:ext cx="4932362" cy="3745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32C229D4-8F43-CC72-97C2-B0866651D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B98D548-7EFA-0993-27E3-142384E1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3A89B385-8C99-FB81-B57F-F3ED4EB9C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8536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">
            <a:extLst>
              <a:ext uri="{FF2B5EF4-FFF2-40B4-BE49-F238E27FC236}">
                <a16:creationId xmlns:a16="http://schemas.microsoft.com/office/drawing/2014/main" id="{A7BA631A-EF29-8182-4001-4759D6684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39502"/>
            <a:ext cx="3168650" cy="575841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9690B3AD-4342-072E-81A9-FF969E28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851" y="1543050"/>
            <a:ext cx="3168650" cy="254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Bildplatzhalter">
            <a:extLst>
              <a:ext uri="{FF2B5EF4-FFF2-40B4-BE49-F238E27FC236}">
                <a16:creationId xmlns:a16="http://schemas.microsoft.com/office/drawing/2014/main" id="{2922ACD9-FFDA-7A98-706E-2EE5D82A6D4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067944" y="339725"/>
            <a:ext cx="4752206" cy="374491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2" name="Foliennummernplatzhalter">
            <a:extLst>
              <a:ext uri="{FF2B5EF4-FFF2-40B4-BE49-F238E27FC236}">
                <a16:creationId xmlns:a16="http://schemas.microsoft.com/office/drawing/2014/main" id="{42E28986-8242-C2CB-3C35-2C7D2E91C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3094" y="4616957"/>
            <a:ext cx="702990" cy="274637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38E4443A-0699-BA84-956E-50A918F28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2B7E7A43-F431-D033-68A6-04D5F8AE6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4940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3FE6B7B-AECD-5DB3-3C5A-BC472D3E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90EE0EAE-B40D-ABFA-DF3B-1E0A271EB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73D19A3A-9D19-25EC-0099-B725FA01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EAEFFCCA-FF96-1BD5-82EC-A8E5D8FC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CC773BF3-EE87-D7D3-42AC-14118F40B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2442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">
            <a:extLst>
              <a:ext uri="{FF2B5EF4-FFF2-40B4-BE49-F238E27FC236}">
                <a16:creationId xmlns:a16="http://schemas.microsoft.com/office/drawing/2014/main" id="{739204E3-4520-F5FE-68EE-32837232A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223D141D-59D3-B9C9-964F-A39EADF29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81C2F92-9DFB-31EA-C968-2E1243100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4616957"/>
            <a:ext cx="702990" cy="274637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B38C2671-C222-21BA-E35B-E77593FA6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ADBC56CA-4587-858F-4917-69D3A260B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613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">
            <a:extLst>
              <a:ext uri="{FF2B5EF4-FFF2-40B4-BE49-F238E27FC236}">
                <a16:creationId xmlns:a16="http://schemas.microsoft.com/office/drawing/2014/main" id="{42467729-862C-ACCE-B8E1-699AA571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C447979-4F8F-513E-6D67-85083E82B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131887"/>
            <a:ext cx="8496300" cy="29333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A38D8480-7034-8749-BB95-7BE05B39A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1960" y="4615009"/>
            <a:ext cx="99786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C8655903-FC10-2F8E-CBB3-890499D62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2080" y="4615010"/>
            <a:ext cx="287007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0" name="UHH-Logo">
            <a:extLst>
              <a:ext uri="{FF2B5EF4-FFF2-40B4-BE49-F238E27FC236}">
                <a16:creationId xmlns:a16="http://schemas.microsoft.com/office/drawing/2014/main" id="{EA56778A-D8C2-3522-4BDE-8E5736FA4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127776"/>
            <a:ext cx="1769139" cy="820237"/>
          </a:xfrm>
          <a:prstGeom prst="rect">
            <a:avLst/>
          </a:prstGeom>
        </p:spPr>
      </p:pic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F0FD46E1-37CF-B929-B565-E8D8B2CAE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2156" y="4615009"/>
            <a:ext cx="657994" cy="27463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080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9" r:id="rId2"/>
    <p:sldLayoutId id="2147483720" r:id="rId3"/>
    <p:sldLayoutId id="2147483738" r:id="rId4"/>
    <p:sldLayoutId id="2147483739" r:id="rId5"/>
    <p:sldLayoutId id="2147483711" r:id="rId6"/>
    <p:sldLayoutId id="2147483735" r:id="rId7"/>
    <p:sldLayoutId id="2147483710" r:id="rId8"/>
    <p:sldLayoutId id="2147483722" r:id="rId9"/>
    <p:sldLayoutId id="2147483740" r:id="rId10"/>
    <p:sldLayoutId id="2147483727" r:id="rId11"/>
    <p:sldLayoutId id="2147483728" r:id="rId12"/>
    <p:sldLayoutId id="2147483726" r:id="rId13"/>
    <p:sldLayoutId id="2147483714" r:id="rId14"/>
    <p:sldLayoutId id="2147483715" r:id="rId15"/>
    <p:sldLayoutId id="2147483712" r:id="rId16"/>
    <p:sldLayoutId id="2147483713" r:id="rId17"/>
    <p:sldLayoutId id="2147483716" r:id="rId18"/>
    <p:sldLayoutId id="2147483717" r:id="rId19"/>
    <p:sldLayoutId id="2147483718" r:id="rId20"/>
    <p:sldLayoutId id="2147483719" r:id="rId2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lang="de-DE" sz="2600" b="1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4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pos="5556" userDrawn="1">
          <p15:clr>
            <a:srgbClr val="F26B43"/>
          </p15:clr>
        </p15:guide>
        <p15:guide id="4" orient="horz" pos="3026" userDrawn="1">
          <p15:clr>
            <a:srgbClr val="F26B43"/>
          </p15:clr>
        </p15:guide>
        <p15:guide id="5" orient="horz" pos="2573" userDrawn="1">
          <p15:clr>
            <a:srgbClr val="F26B43"/>
          </p15:clr>
        </p15:guide>
        <p15:guide id="6" orient="horz" pos="713" userDrawn="1">
          <p15:clr>
            <a:srgbClr val="F26B43"/>
          </p15:clr>
        </p15:guide>
        <p15:guide id="7" pos="3560" userDrawn="1">
          <p15:clr>
            <a:srgbClr val="F26B43"/>
          </p15:clr>
        </p15:guide>
        <p15:guide id="8" pos="2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-Arbeitsblatt.xlsx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so.uni-hamburg.de/studienbuero-volkswirtschaftslehre/studiengaenge/b-sc-vwl.html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hamburg.de/campuscenter/studienorganisation/ordnungen-satzungen/pruefungs-studienordnungen/wirtschafts-und-sozialwissenschaften.html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-Arbeitsblatt.xlsx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-Arbeitsblatt.xlsx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-Arbeitsblatt.xlsx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lecture2go.uni-hamburg.de/l2go/-/get/v/55871" TargetMode="External"/><Relationship Id="rId2" Type="http://schemas.openxmlformats.org/officeDocument/2006/relationships/hyperlink" Target="https://surfmail.rrz.uni-hamburg.de/" TargetMode="Externa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hamburg.de/campuscenter/studienorganisation/ordnungen-satzungen/pruefungs-studienordnungen/wirtschafts-und-sozialwissenschaften.html" TargetMode="Externa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o.uni-hamburg.de/studienbuero-volkswirtschaftslehre/kontakt/team-bsc-vwl.html" TargetMode="External"/><Relationship Id="rId2" Type="http://schemas.openxmlformats.org/officeDocument/2006/relationships/hyperlink" Target="https://wiwifsr.de/" TargetMode="Externa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">
            <a:extLst>
              <a:ext uri="{FF2B5EF4-FFF2-40B4-BE49-F238E27FC236}">
                <a16:creationId xmlns:a16="http://schemas.microsoft.com/office/drawing/2014/main" id="{C8A05639-FD8E-FA8D-ED3F-70A562242E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3219822"/>
            <a:ext cx="7488832" cy="1027845"/>
          </a:xfrm>
        </p:spPr>
        <p:txBody>
          <a:bodyPr>
            <a:normAutofit/>
          </a:bodyPr>
          <a:lstStyle/>
          <a:p>
            <a:r>
              <a:rPr lang="de-DE" b="1" dirty="0"/>
              <a:t>Orientierungseinheit: Studienaufbau und -organisation</a:t>
            </a:r>
            <a:br>
              <a:rPr lang="de-DE" b="1" dirty="0"/>
            </a:br>
            <a:r>
              <a:rPr lang="de-DE" b="1" dirty="0"/>
              <a:t>B. Sc. Volkswirtschaftslehre </a:t>
            </a:r>
          </a:p>
        </p:txBody>
      </p:sp>
      <p:sp>
        <p:nvSpPr>
          <p:cNvPr id="12" name="Datum">
            <a:extLst>
              <a:ext uri="{FF2B5EF4-FFF2-40B4-BE49-F238E27FC236}">
                <a16:creationId xmlns:a16="http://schemas.microsoft.com/office/drawing/2014/main" id="{BDA64AAD-7D7B-AE92-ED9C-9F2092461C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2112" y="4371975"/>
            <a:ext cx="1227559" cy="401638"/>
          </a:xfrm>
        </p:spPr>
        <p:txBody>
          <a:bodyPr>
            <a:normAutofit/>
          </a:bodyPr>
          <a:lstStyle/>
          <a:p>
            <a:r>
              <a:rPr lang="de-DE" dirty="0"/>
              <a:t>01.08.2024</a:t>
            </a:r>
          </a:p>
        </p:txBody>
      </p:sp>
      <p:pic>
        <p:nvPicPr>
          <p:cNvPr id="5" name="Grafik" descr="Illustration des Unicampus im Linienstil. Zu erkennen sind unter anderem das Audimax, das Uni-Hauptgebäude, der Philosophenturm, das Geomatikum und der WIWI-Bunker.&#10;Die Illustration ist mit einem Rot-Blau-Verlauf von links nach rechts eingefärbt.">
            <a:extLst>
              <a:ext uri="{FF2B5EF4-FFF2-40B4-BE49-F238E27FC236}">
                <a16:creationId xmlns:a16="http://schemas.microsoft.com/office/drawing/2014/main" id="{EC749683-0B09-84ED-0981-854017A11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5536" y="1835576"/>
            <a:ext cx="7488832" cy="1168222"/>
          </a:xfrm>
          <a:prstGeom prst="rect">
            <a:avLst/>
          </a:prstGeom>
        </p:spPr>
      </p:pic>
      <p:pic>
        <p:nvPicPr>
          <p:cNvPr id="7" name="Grafik 6" descr="Wortmarke der Fakultät für Wirtschafts- und Sozialwissenschaften">
            <a:extLst>
              <a:ext uri="{FF2B5EF4-FFF2-40B4-BE49-F238E27FC236}">
                <a16:creationId xmlns:a16="http://schemas.microsoft.com/office/drawing/2014/main" id="{E95355D5-D4A2-4459-957A-A9A577951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701" y="602330"/>
            <a:ext cx="133920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15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">
            <a:extLst>
              <a:ext uri="{FF2B5EF4-FFF2-40B4-BE49-F238E27FC236}">
                <a16:creationId xmlns:a16="http://schemas.microsoft.com/office/drawing/2014/main" id="{94BCFC1B-EDB1-71E4-AC4F-B5EEE91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21" name="Inhaltsplatzhalter">
            <a:extLst>
              <a:ext uri="{FF2B5EF4-FFF2-40B4-BE49-F238E27FC236}">
                <a16:creationId xmlns:a16="http://schemas.microsoft.com/office/drawing/2014/main" id="{68C495D2-F20C-BBD9-ED55-DAC439DF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131887"/>
            <a:ext cx="6192366" cy="2952751"/>
          </a:xfrm>
        </p:spPr>
        <p:txBody>
          <a:bodyPr>
            <a:normAutofit fontScale="92500" lnSpcReduction="20000"/>
          </a:bodyPr>
          <a:lstStyle/>
          <a:p>
            <a:r>
              <a:rPr lang="de-DE" dirty="0"/>
              <a:t>Kernziele</a:t>
            </a:r>
          </a:p>
          <a:p>
            <a:pPr marL="450850" indent="-450850"/>
            <a:r>
              <a:rPr lang="de-DE" dirty="0"/>
              <a:t>Wichtige Begriffe für das Studium</a:t>
            </a:r>
          </a:p>
          <a:p>
            <a:r>
              <a:rPr lang="de-DE" dirty="0"/>
              <a:t>Grundlegendes zum Studiengang </a:t>
            </a:r>
          </a:p>
          <a:p>
            <a:r>
              <a:rPr lang="de-DE" dirty="0"/>
              <a:t>Grundstruktur des Studiengangs</a:t>
            </a:r>
          </a:p>
          <a:p>
            <a:r>
              <a:rPr lang="de-DE" dirty="0"/>
              <a:t>Auslandsaufenthalte </a:t>
            </a:r>
          </a:p>
          <a:p>
            <a:r>
              <a:rPr lang="de-DE" dirty="0"/>
              <a:t>Die wichtigsten Punkte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2C5475E3-B666-AE18-C8AE-B07CBFA9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403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</a:t>
            </a:fld>
            <a:endParaRPr lang="de-DE" dirty="0"/>
          </a:p>
        </p:txBody>
      </p:sp>
      <p:graphicFrame>
        <p:nvGraphicFramePr>
          <p:cNvPr id="5" name="Inhaltsplatzhalter 4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<a:extLst>
              <a:ext uri="{FF2B5EF4-FFF2-40B4-BE49-F238E27FC236}">
                <a16:creationId xmlns:a16="http://schemas.microsoft.com/office/drawing/2014/main" id="{BFD6AF49-44E2-F449-7367-824BC33019E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180785"/>
              </p:ext>
            </p:extLst>
          </p:nvPr>
        </p:nvGraphicFramePr>
        <p:xfrm>
          <a:off x="779681" y="1131888"/>
          <a:ext cx="5281175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829713" imgH="5495899" progId="Excel.Sheet.12">
                  <p:embed/>
                </p:oleObj>
              </mc:Choice>
              <mc:Fallback>
                <p:oleObj name="Worksheet" r:id="rId2" imgW="9829713" imgH="5495899" progId="Excel.Sheet.12">
                  <p:embed/>
                  <p:pic>
                    <p:nvPicPr>
                      <p:cNvPr id="7" name="Objekt 6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            <a:extLst>
                          <a:ext uri="{FF2B5EF4-FFF2-40B4-BE49-F238E27FC236}">
                            <a16:creationId xmlns:a16="http://schemas.microsoft.com/office/drawing/2014/main" id="{6E050D5B-1CC0-40C2-906F-A46812A818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681" y="1131888"/>
                        <a:ext cx="5281175" cy="295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1329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CA2172-5D18-4ACE-BC48-A1B75B89E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614" y="402468"/>
            <a:ext cx="4577458" cy="1862048"/>
          </a:xfrm>
        </p:spPr>
        <p:txBody>
          <a:bodyPr/>
          <a:lstStyle/>
          <a:p>
            <a:r>
              <a:rPr lang="de-DE" dirty="0"/>
              <a:t>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A38EFC-49DB-453F-8295-EC6494E1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953984"/>
            <a:ext cx="4481836" cy="553870"/>
          </a:xfrm>
        </p:spPr>
        <p:txBody>
          <a:bodyPr/>
          <a:lstStyle/>
          <a:p>
            <a:r>
              <a:rPr lang="de-DE" dirty="0"/>
              <a:t>Kernziele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7C6CDD-181E-455F-B22C-E454C486F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>
                <a:solidFill>
                  <a:schemeClr val="tx2"/>
                </a:solidFill>
              </a:rPr>
              <a:pPr/>
              <a:t>4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6F2C712-9EC0-4BE6-A0ED-155CD8BC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51499" y="0"/>
            <a:ext cx="3492797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88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Gesamtwirtschaftliche Zusammenhänge analysieren und verstehen </a:t>
            </a:r>
            <a:br>
              <a:rPr lang="de-DE" sz="1600" dirty="0">
                <a:latin typeface="TheSans UHH "/>
              </a:rPr>
            </a:br>
            <a:r>
              <a:rPr lang="de-DE" sz="1600" dirty="0">
                <a:latin typeface="TheSans UHH "/>
              </a:rPr>
              <a:t>(siehe </a:t>
            </a:r>
            <a:r>
              <a:rPr lang="de-DE" sz="1600" dirty="0">
                <a:latin typeface="TheSans UHH "/>
                <a:hlinkClick r:id="rId2"/>
              </a:rPr>
              <a:t>Profilbeschreibung</a:t>
            </a:r>
            <a:r>
              <a:rPr lang="de-DE" sz="1600" dirty="0">
                <a:latin typeface="TheSans UHH 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Einführung in die theoretische Analyse ökonomischen Denkens und Handelns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Erlernen von empirischen Forschungsmethoden </a:t>
            </a:r>
          </a:p>
          <a:p>
            <a:pPr marL="342900" indent="-342900"/>
            <a:r>
              <a:rPr lang="de-DE" dirty="0">
                <a:latin typeface="TheSans UHH "/>
              </a:rPr>
              <a:t>Anwendung dieser Grundlagen um aktuelle Probleme der internationalen, nationalen und regionalen Wirtschaft zu verstehen und die volkswirtschaftliche Dimension gesellschaftlicher Herausforderungen zu analysieren, wie Migration, Alterung der Gesellschaft etc.</a:t>
            </a:r>
          </a:p>
          <a:p>
            <a:pPr marL="0" indent="0">
              <a:buNone/>
            </a:pPr>
            <a:r>
              <a:rPr lang="de-DE" sz="1600" dirty="0">
                <a:latin typeface="TheSans UHH "/>
              </a:rPr>
              <a:t>Im Mittelpunkt stehen:</a:t>
            </a:r>
            <a:endParaRPr lang="de-DE" sz="1600" u="sng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Die Fähigkeit zum Verständnis wesentlicher Forschungsergebnisse.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Die Entwicklung von Lösungsansätzen volkswirtschaftlicher Probleme 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Die selbstständige Anwendung geeigneter Methoden und Fertigkeiten.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Kernziele</a:t>
            </a:r>
          </a:p>
        </p:txBody>
      </p:sp>
    </p:spTree>
    <p:extLst>
      <p:ext uri="{BB962C8B-B14F-4D97-AF65-F5344CB8AC3E}">
        <p14:creationId xmlns:p14="http://schemas.microsoft.com/office/powerpoint/2010/main" val="298459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CA2172-5D18-4ACE-BC48-A1B75B89E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614" y="402468"/>
            <a:ext cx="4577458" cy="1862048"/>
          </a:xfrm>
        </p:spPr>
        <p:txBody>
          <a:bodyPr/>
          <a:lstStyle/>
          <a:p>
            <a:r>
              <a:rPr lang="de-DE" dirty="0"/>
              <a:t>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A38EFC-49DB-453F-8295-EC6494E1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/>
          <a:lstStyle/>
          <a:p>
            <a:r>
              <a:rPr lang="de-DE" dirty="0"/>
              <a:t>Wichtige Begriffe für das Studium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7C6CDD-181E-455F-B22C-E454C486F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>
                <a:solidFill>
                  <a:schemeClr val="tx2"/>
                </a:solidFill>
              </a:rPr>
              <a:pPr/>
              <a:t>6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6F2C712-9EC0-4BE6-A0ED-155CD8BC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51499" y="0"/>
            <a:ext cx="3492797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19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5A5997-8E1A-44BA-BF10-A35AAC31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Begriffe für das Studium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B16F51-7EA3-42DA-B8CA-0C7B567BA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Module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Modultypen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Leistungspunkte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>
                <a:latin typeface="TheSans UHH "/>
              </a:rPr>
              <a:t>Prüfungen</a:t>
            </a:r>
            <a:endParaRPr lang="de-DE" sz="1600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Lehrveranstaltungsarten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B8940E-0877-42D1-B55F-A0150667E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707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Module sind in sich geschlossen.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Module bestehen aus einer oder mehreren, aufeinander bezogenen Lehrveranstaltungen (Teilmodule).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Abschluss durch eine </a:t>
            </a:r>
            <a:r>
              <a:rPr lang="de-DE" sz="1400" b="1" dirty="0">
                <a:latin typeface="TheSans UHH "/>
              </a:rPr>
              <a:t>Modulprüfung</a:t>
            </a:r>
            <a:r>
              <a:rPr lang="de-DE" sz="1400" dirty="0">
                <a:latin typeface="TheSans UHH "/>
              </a:rPr>
              <a:t> oder mehrere </a:t>
            </a:r>
            <a:r>
              <a:rPr lang="de-DE" sz="1400" b="1" dirty="0">
                <a:latin typeface="TheSans UHH "/>
              </a:rPr>
              <a:t>Teilprüfungen.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Module erstrecken sich über </a:t>
            </a:r>
            <a:r>
              <a:rPr lang="de-DE" sz="1400" b="1" dirty="0">
                <a:latin typeface="TheSans UHH "/>
              </a:rPr>
              <a:t>1 bis 2 Fachsemester.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Module können aufeinander aufbauen.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Bsp.: </a:t>
            </a:r>
            <a:r>
              <a:rPr lang="de-DE" sz="1400" b="1" dirty="0">
                <a:latin typeface="TheSans UHH "/>
              </a:rPr>
              <a:t>Modul 1 </a:t>
            </a:r>
            <a:r>
              <a:rPr lang="de-DE" sz="1400" dirty="0">
                <a:latin typeface="TheSans UHH "/>
              </a:rPr>
              <a:t>vermittelt die Grundlagen, </a:t>
            </a:r>
            <a:r>
              <a:rPr lang="de-DE" sz="1400" b="1" dirty="0">
                <a:latin typeface="TheSans UHH "/>
              </a:rPr>
              <a:t>Modul 2</a:t>
            </a:r>
            <a:r>
              <a:rPr lang="de-DE" sz="1400" dirty="0">
                <a:latin typeface="TheSans UHH "/>
              </a:rPr>
              <a:t> vertieft das Wissen.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Das Referenzsemester dient zur Orientierung, wann die Module, idealerweise, gewählt werden sollten. 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Module</a:t>
            </a:r>
          </a:p>
        </p:txBody>
      </p:sp>
    </p:spTree>
    <p:extLst>
      <p:ext uri="{BB962C8B-B14F-4D97-AF65-F5344CB8AC3E}">
        <p14:creationId xmlns:p14="http://schemas.microsoft.com/office/powerpoint/2010/main" val="4061523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Es wird zwischen </a:t>
            </a:r>
            <a:r>
              <a:rPr lang="de-DE" sz="1400" b="1" dirty="0">
                <a:latin typeface="TheSans UHH "/>
              </a:rPr>
              <a:t>Pflichtmodulen, Wahlpflichtmodulen </a:t>
            </a:r>
            <a:r>
              <a:rPr lang="de-DE" sz="1400" dirty="0">
                <a:latin typeface="TheSans UHH "/>
              </a:rPr>
              <a:t>und </a:t>
            </a:r>
            <a:r>
              <a:rPr lang="de-DE" sz="1400" b="1" dirty="0">
                <a:latin typeface="TheSans UHH "/>
              </a:rPr>
              <a:t>Wahlmodulen</a:t>
            </a:r>
            <a:r>
              <a:rPr lang="de-DE" sz="1400" dirty="0">
                <a:latin typeface="TheSans UHH "/>
              </a:rPr>
              <a:t> unterschieden.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Pflichtmodule </a:t>
            </a:r>
            <a:r>
              <a:rPr lang="de-DE" sz="1400" dirty="0">
                <a:latin typeface="TheSans UHH "/>
              </a:rPr>
              <a:t>müssen erfolgreich abgeschlossen werden (78 LP).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Wahlpflichtmodule </a:t>
            </a:r>
            <a:r>
              <a:rPr lang="de-DE" sz="1400" dirty="0">
                <a:latin typeface="TheSans UHH "/>
              </a:rPr>
              <a:t>sind ein Pool aus ausgewählten Modulen (72 LP).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Es gibt 4 Wahlpflichtbereiche im Studium: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Anwendungsbereich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Grundlagenseminar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Profilbildungsbereich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Ergänzungsfach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Wahlmodule im „Freien Wahlbereich“</a:t>
            </a:r>
            <a:r>
              <a:rPr lang="de-DE" sz="1400" dirty="0">
                <a:latin typeface="TheSans UHH "/>
              </a:rPr>
              <a:t> sind aus allen Lehrveranstaltungen der Universität Hamburg wählbar (18 LP). 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Hinweis: Inhaltlich identische Lehrveranstaltungen dürfen nicht noch einmal gewählt werden.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Modultypen</a:t>
            </a:r>
          </a:p>
        </p:txBody>
      </p:sp>
    </p:spTree>
    <p:extLst>
      <p:ext uri="{BB962C8B-B14F-4D97-AF65-F5344CB8AC3E}">
        <p14:creationId xmlns:p14="http://schemas.microsoft.com/office/powerpoint/2010/main" val="1627541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Das </a:t>
            </a:r>
            <a:r>
              <a:rPr lang="de-DE" sz="1600" b="1" dirty="0">
                <a:latin typeface="TheSans UHH "/>
              </a:rPr>
              <a:t>Bestehen einer Modulprüfung </a:t>
            </a:r>
            <a:r>
              <a:rPr lang="de-DE" sz="1600" dirty="0">
                <a:latin typeface="TheSans UHH "/>
              </a:rPr>
              <a:t>führt zum </a:t>
            </a:r>
            <a:r>
              <a:rPr lang="de-DE" sz="1600" b="1" dirty="0">
                <a:latin typeface="TheSans UHH "/>
              </a:rPr>
              <a:t>Erwerb von LP.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LP sind ein Indikator für den Arbeitsaufwand eines Moduls.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  <a:sym typeface="Wingdings" panose="05000000000000000000" pitchFamily="2" charset="2"/>
              </a:rPr>
              <a:t>LP setzen sich aus </a:t>
            </a:r>
            <a:r>
              <a:rPr lang="de-DE" sz="1600" b="1" dirty="0">
                <a:latin typeface="TheSans UHH "/>
                <a:sym typeface="Wingdings" panose="05000000000000000000" pitchFamily="2" charset="2"/>
              </a:rPr>
              <a:t>Präsenz- und Selbststudium </a:t>
            </a:r>
            <a:r>
              <a:rPr lang="de-DE" sz="1600" dirty="0">
                <a:latin typeface="TheSans UHH "/>
                <a:sym typeface="Wingdings" panose="05000000000000000000" pitchFamily="2" charset="2"/>
              </a:rPr>
              <a:t>sowie die </a:t>
            </a:r>
            <a:r>
              <a:rPr lang="de-DE" sz="1600" b="1" dirty="0">
                <a:latin typeface="TheSans UHH "/>
                <a:sym typeface="Wingdings" panose="05000000000000000000" pitchFamily="2" charset="2"/>
              </a:rPr>
              <a:t>Prüfungsvorbereitung </a:t>
            </a:r>
            <a:r>
              <a:rPr lang="de-DE" sz="1600" dirty="0">
                <a:latin typeface="TheSans UHH "/>
                <a:sym typeface="Wingdings" panose="05000000000000000000" pitchFamily="2" charset="2"/>
              </a:rPr>
              <a:t>und</a:t>
            </a:r>
            <a:r>
              <a:rPr lang="de-DE" sz="1600" b="1" dirty="0">
                <a:latin typeface="TheSans UHH "/>
                <a:sym typeface="Wingdings" panose="05000000000000000000" pitchFamily="2" charset="2"/>
              </a:rPr>
              <a:t> die Prüfung </a:t>
            </a:r>
            <a:r>
              <a:rPr lang="de-DE" sz="1600" dirty="0">
                <a:latin typeface="TheSans UHH "/>
                <a:sym typeface="Wingdings" panose="05000000000000000000" pitchFamily="2" charset="2"/>
              </a:rPr>
              <a:t>selbst</a:t>
            </a:r>
            <a:r>
              <a:rPr lang="de-DE" sz="1600" b="1" dirty="0">
                <a:latin typeface="TheSans UHH "/>
                <a:sym typeface="Wingdings" panose="05000000000000000000" pitchFamily="2" charset="2"/>
              </a:rPr>
              <a:t> </a:t>
            </a:r>
            <a:r>
              <a:rPr lang="de-DE" sz="1600" dirty="0">
                <a:latin typeface="TheSans UHH "/>
                <a:sym typeface="Wingdings" panose="05000000000000000000" pitchFamily="2" charset="2"/>
              </a:rPr>
              <a:t>zusammen</a:t>
            </a:r>
            <a:r>
              <a:rPr lang="de-DE" sz="1600" b="1" dirty="0">
                <a:latin typeface="TheSans UHH "/>
                <a:sym typeface="Wingdings" panose="05000000000000000000" pitchFamily="2" charset="2"/>
              </a:rPr>
              <a:t>.</a:t>
            </a:r>
            <a:endParaRPr lang="de-DE" sz="1600" b="1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Ein Leistungspunkt entspricht dem Zeitaufwand von etwa 30 Zeitstunden.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Grundsätzlich sollten </a:t>
            </a:r>
            <a:r>
              <a:rPr lang="de-DE" sz="1600" b="1" dirty="0">
                <a:latin typeface="TheSans UHH "/>
              </a:rPr>
              <a:t>30 LP pro Semester </a:t>
            </a:r>
            <a:r>
              <a:rPr lang="de-DE" sz="1600" dirty="0">
                <a:latin typeface="TheSans UHH "/>
              </a:rPr>
              <a:t>absolviert werden, dies entspricht einem Arbeitsaufwand von </a:t>
            </a:r>
            <a:r>
              <a:rPr lang="de-DE" sz="1600" b="1" dirty="0">
                <a:latin typeface="TheSans UHH "/>
              </a:rPr>
              <a:t>900 Stunden </a:t>
            </a:r>
            <a:r>
              <a:rPr lang="de-DE" sz="1600" b="1" dirty="0">
                <a:latin typeface="TheSans UHH "/>
                <a:sym typeface="Wingdings" panose="05000000000000000000" pitchFamily="2" charset="2"/>
              </a:rPr>
              <a:t> ca. 35 Stunden Arbeitsaufwand pro Woche. </a:t>
            </a:r>
            <a:endParaRPr lang="de-DE" sz="1600" b="1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Es ist wichtig das Semester über kontinuierlich zu arbeiten!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Leistungspunkte (LP = CP = ECTS)</a:t>
            </a:r>
          </a:p>
        </p:txBody>
      </p:sp>
    </p:spTree>
    <p:extLst>
      <p:ext uri="{BB962C8B-B14F-4D97-AF65-F5344CB8AC3E}">
        <p14:creationId xmlns:p14="http://schemas.microsoft.com/office/powerpoint/2010/main" val="382205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Die Zulassung zur Prüfung setzt eine </a:t>
            </a:r>
            <a:r>
              <a:rPr lang="de-DE" sz="1600" b="1" dirty="0">
                <a:latin typeface="TheSans UHH "/>
              </a:rPr>
              <a:t>Anmeldung in </a:t>
            </a:r>
            <a:r>
              <a:rPr lang="de-DE" sz="1600" b="1" dirty="0" err="1">
                <a:latin typeface="TheSans UHH "/>
              </a:rPr>
              <a:t>STiNE</a:t>
            </a:r>
            <a:r>
              <a:rPr lang="de-DE" sz="1600" dirty="0">
                <a:latin typeface="TheSans UHH "/>
              </a:rPr>
              <a:t> voraus.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Es dürfen </a:t>
            </a:r>
            <a:r>
              <a:rPr lang="de-DE" sz="1600" b="1" dirty="0">
                <a:latin typeface="TheSans UHH "/>
              </a:rPr>
              <a:t>maximal 3 Prüfungsversuche </a:t>
            </a:r>
            <a:r>
              <a:rPr lang="de-DE" sz="1600" dirty="0">
                <a:latin typeface="TheSans UHH "/>
              </a:rPr>
              <a:t>pro Modul wahrgenommen werden (danach erfolgt </a:t>
            </a:r>
            <a:r>
              <a:rPr lang="de-DE" sz="1600" dirty="0" err="1">
                <a:latin typeface="TheSans UHH "/>
              </a:rPr>
              <a:t>i.d.R</a:t>
            </a:r>
            <a:r>
              <a:rPr lang="de-DE" sz="1600" dirty="0">
                <a:latin typeface="TheSans UHH "/>
              </a:rPr>
              <a:t> die </a:t>
            </a:r>
            <a:r>
              <a:rPr lang="de-DE" sz="1600" b="1" dirty="0">
                <a:latin typeface="TheSans UHH "/>
              </a:rPr>
              <a:t>Exmatrikulation</a:t>
            </a:r>
            <a:r>
              <a:rPr lang="de-DE" sz="1600" dirty="0">
                <a:latin typeface="TheSans UHH "/>
              </a:rPr>
              <a:t>). </a:t>
            </a:r>
            <a:endParaRPr lang="de-DE" sz="1600" b="1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Unbedingt beachten: Fällt man </a:t>
            </a:r>
            <a:r>
              <a:rPr lang="de-DE" sz="1600" b="1" dirty="0">
                <a:latin typeface="TheSans UHH "/>
              </a:rPr>
              <a:t>„endgültig“ </a:t>
            </a:r>
            <a:r>
              <a:rPr lang="de-DE" sz="1600" dirty="0">
                <a:latin typeface="TheSans UHH "/>
              </a:rPr>
              <a:t>in einem Fach durch, das in einem anderen Studiengang ein Pflichtfach ist, dann wird man mit großer Wahrscheinlichkeit </a:t>
            </a:r>
            <a:r>
              <a:rPr lang="de-DE" sz="1600" b="1" dirty="0">
                <a:latin typeface="TheSans UHH "/>
              </a:rPr>
              <a:t>nicht mehr zu diesem Fach zugelassen.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Bei</a:t>
            </a:r>
            <a:r>
              <a:rPr lang="de-DE" sz="1600" b="1" dirty="0">
                <a:latin typeface="TheSans UHH "/>
              </a:rPr>
              <a:t> Krankheit </a:t>
            </a:r>
            <a:r>
              <a:rPr lang="de-DE" sz="1600" dirty="0">
                <a:latin typeface="TheSans UHH "/>
              </a:rPr>
              <a:t>unbedingt</a:t>
            </a:r>
            <a:r>
              <a:rPr lang="de-DE" sz="1600" b="1" dirty="0">
                <a:latin typeface="TheSans UHH "/>
              </a:rPr>
              <a:t> sofort ein ärztliches Attest </a:t>
            </a:r>
            <a:r>
              <a:rPr lang="de-DE" sz="1600" dirty="0">
                <a:latin typeface="TheSans UHH "/>
              </a:rPr>
              <a:t>per E-Mail an das Prüfungsmanagement des Studienbüros VWL senden.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Prüfungsformen je nach Modul unterschiedlich: Klausuren, Hausarbeiten, Referate etc.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Pro </a:t>
            </a:r>
            <a:r>
              <a:rPr lang="de-DE" sz="1600" b="1" dirty="0">
                <a:latin typeface="TheSans UHH "/>
              </a:rPr>
              <a:t>Kalenderjahr</a:t>
            </a:r>
            <a:r>
              <a:rPr lang="de-DE" sz="1600" dirty="0">
                <a:latin typeface="TheSans UHH "/>
              </a:rPr>
              <a:t> </a:t>
            </a:r>
            <a:r>
              <a:rPr lang="de-DE" sz="1600" dirty="0" err="1">
                <a:latin typeface="TheSans UHH "/>
              </a:rPr>
              <a:t>i.d.R</a:t>
            </a:r>
            <a:r>
              <a:rPr lang="de-DE" sz="1600" dirty="0">
                <a:latin typeface="TheSans UHH "/>
              </a:rPr>
              <a:t> </a:t>
            </a:r>
            <a:r>
              <a:rPr lang="de-DE" sz="1600" b="1" dirty="0">
                <a:latin typeface="TheSans UHH "/>
              </a:rPr>
              <a:t>2 Prüfungstermine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Anwesenheitspflicht möglich (Wissenschaftliches Arbeiten und Seminare), </a:t>
            </a:r>
            <a:r>
              <a:rPr lang="de-DE" sz="1600" b="1" dirty="0">
                <a:latin typeface="TheSans UHH "/>
              </a:rPr>
              <a:t>fehlt man mehr als 15% </a:t>
            </a:r>
            <a:r>
              <a:rPr lang="de-DE" sz="1600" dirty="0">
                <a:latin typeface="TheSans UHH "/>
              </a:rPr>
              <a:t>ist man </a:t>
            </a:r>
            <a:r>
              <a:rPr lang="de-DE" sz="1600" b="1" dirty="0">
                <a:latin typeface="TheSans UHH "/>
              </a:rPr>
              <a:t>nicht </a:t>
            </a:r>
            <a:r>
              <a:rPr lang="de-DE" sz="1600" dirty="0">
                <a:latin typeface="TheSans UHH "/>
              </a:rPr>
              <a:t>zur Prüfung zugelassen 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Prüfungen</a:t>
            </a:r>
          </a:p>
        </p:txBody>
      </p:sp>
    </p:spTree>
    <p:extLst>
      <p:ext uri="{BB962C8B-B14F-4D97-AF65-F5344CB8AC3E}">
        <p14:creationId xmlns:p14="http://schemas.microsoft.com/office/powerpoint/2010/main" val="189506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In einigen Lehrveranstaltungen werden Studienleistungen verlangt. Wenn diese </a:t>
            </a:r>
            <a:r>
              <a:rPr lang="de-DE" sz="1400" b="1" dirty="0">
                <a:latin typeface="TheSans UHH "/>
              </a:rPr>
              <a:t>nicht </a:t>
            </a:r>
            <a:r>
              <a:rPr lang="de-DE" sz="1400" dirty="0">
                <a:latin typeface="TheSans UHH "/>
              </a:rPr>
              <a:t>erbracht werden, wird man </a:t>
            </a:r>
            <a:r>
              <a:rPr lang="de-DE" sz="1400" b="1" dirty="0">
                <a:latin typeface="TheSans UHH "/>
              </a:rPr>
              <a:t>nicht zur Prüfung zugelassen</a:t>
            </a:r>
            <a:r>
              <a:rPr lang="de-DE" sz="1400" dirty="0">
                <a:latin typeface="TheSans UHH "/>
              </a:rPr>
              <a:t>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Durch Studienleistungen können aber auch die Noten bestandener Prüfungen, um bis zu </a:t>
            </a:r>
            <a:r>
              <a:rPr lang="de-DE" sz="1400" b="1" dirty="0">
                <a:latin typeface="TheSans UHH "/>
              </a:rPr>
              <a:t>0,7</a:t>
            </a:r>
            <a:r>
              <a:rPr lang="de-DE" sz="1400" dirty="0">
                <a:latin typeface="TheSans UHH "/>
              </a:rPr>
              <a:t> verbessert werden </a:t>
            </a:r>
            <a:endParaRPr lang="de-DE" sz="1400" b="1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An-/Abmeldung</a:t>
            </a:r>
            <a:r>
              <a:rPr lang="de-DE" sz="1400" dirty="0">
                <a:latin typeface="TheSans UHH "/>
              </a:rPr>
              <a:t> in </a:t>
            </a:r>
            <a:r>
              <a:rPr lang="de-DE" sz="1400" dirty="0" err="1">
                <a:latin typeface="TheSans UHH "/>
              </a:rPr>
              <a:t>STiNE</a:t>
            </a:r>
            <a:r>
              <a:rPr lang="de-DE" sz="1400" dirty="0">
                <a:latin typeface="TheSans UHH "/>
              </a:rPr>
              <a:t>: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Angemeldet, aber den Prüfungstermin </a:t>
            </a:r>
            <a:r>
              <a:rPr lang="de-DE" sz="1400" b="1" dirty="0">
                <a:latin typeface="TheSans UHH "/>
              </a:rPr>
              <a:t>nicht wahrgenommen  </a:t>
            </a:r>
            <a:r>
              <a:rPr lang="de-DE" sz="1400" dirty="0">
                <a:latin typeface="TheSans UHH "/>
                <a:sym typeface="Wingdings" panose="05000000000000000000" pitchFamily="2" charset="2"/>
              </a:rPr>
              <a:t> </a:t>
            </a:r>
            <a:r>
              <a:rPr lang="de-DE" sz="1400" b="1" dirty="0">
                <a:latin typeface="TheSans UHH "/>
                <a:sym typeface="Wingdings" panose="05000000000000000000" pitchFamily="2" charset="2"/>
              </a:rPr>
              <a:t>5,0</a:t>
            </a:r>
            <a:r>
              <a:rPr lang="de-DE" sz="1400" dirty="0">
                <a:latin typeface="TheSans UHH "/>
                <a:sym typeface="Wingdings" panose="05000000000000000000" pitchFamily="2" charset="2"/>
              </a:rPr>
              <a:t>  </a:t>
            </a:r>
            <a:r>
              <a:rPr lang="de-DE" sz="1400" b="1" dirty="0">
                <a:latin typeface="TheSans UHH "/>
                <a:sym typeface="Wingdings" panose="05000000000000000000" pitchFamily="2" charset="2"/>
              </a:rPr>
              <a:t>durchgefallen!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  <a:sym typeface="Wingdings" panose="05000000000000000000" pitchFamily="2" charset="2"/>
              </a:rPr>
              <a:t>Prüfungstermine und Prüfungsergebnisse einsehbar in </a:t>
            </a:r>
            <a:r>
              <a:rPr lang="de-DE" sz="1400" b="1" dirty="0" err="1">
                <a:latin typeface="TheSans UHH "/>
                <a:sym typeface="Wingdings" panose="05000000000000000000" pitchFamily="2" charset="2"/>
              </a:rPr>
              <a:t>STiNE</a:t>
            </a:r>
            <a:endParaRPr lang="de-DE" sz="1400" b="1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Mindestnote: 4,0 </a:t>
            </a:r>
            <a:r>
              <a:rPr lang="de-DE" sz="1400" b="1" dirty="0">
                <a:latin typeface="TheSans UHH "/>
                <a:sym typeface="Wingdings" panose="05000000000000000000" pitchFamily="2" charset="2"/>
              </a:rPr>
              <a:t> bestanden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  <a:sym typeface="Wingdings" panose="05000000000000000000" pitchFamily="2" charset="2"/>
              </a:rPr>
              <a:t>Weitere </a:t>
            </a:r>
            <a:r>
              <a:rPr lang="de-DE" sz="1400" b="1" dirty="0">
                <a:latin typeface="TheSans UHH "/>
                <a:sym typeface="Wingdings" panose="05000000000000000000" pitchFamily="2" charset="2"/>
              </a:rPr>
              <a:t>Infos </a:t>
            </a:r>
            <a:r>
              <a:rPr lang="de-DE" sz="1400" dirty="0">
                <a:latin typeface="TheSans UHH "/>
                <a:sym typeface="Wingdings" panose="05000000000000000000" pitchFamily="2" charset="2"/>
              </a:rPr>
              <a:t>in den </a:t>
            </a:r>
            <a:r>
              <a:rPr lang="de-DE" sz="1400" dirty="0">
                <a:latin typeface="TheSans UHH "/>
                <a:sym typeface="Wingdings" panose="05000000000000000000" pitchFamily="2" charset="2"/>
                <a:hlinkClick r:id="rId2"/>
              </a:rPr>
              <a:t>Fachspezifischen Bestimmungen</a:t>
            </a:r>
            <a:endParaRPr lang="de-DE" sz="1400" dirty="0">
              <a:latin typeface="TheSans UHH "/>
            </a:endParaRP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Prüfungen II</a:t>
            </a:r>
          </a:p>
        </p:txBody>
      </p:sp>
    </p:spTree>
    <p:extLst>
      <p:ext uri="{BB962C8B-B14F-4D97-AF65-F5344CB8AC3E}">
        <p14:creationId xmlns:p14="http://schemas.microsoft.com/office/powerpoint/2010/main" val="274377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1600" dirty="0">
                <a:latin typeface="TheSans UHH "/>
              </a:rPr>
              <a:t>Im B.Sc. VWL gibt es verschiedene Arten von Lehrveranstaltungen: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Vorlesungen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Übungen als begleitende Lehrveranstaltungen zu einer Vorlesung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Seminare zum Schreiben von wissenschaftlichen Hausarbeiten und für Präsentationen. Dies dient der Vorbereitung auf die Bachelorarbeit.</a:t>
            </a:r>
          </a:p>
          <a:p>
            <a:pPr marL="342900" indent="-342900"/>
            <a:r>
              <a:rPr lang="de-DE" sz="1600" dirty="0">
                <a:latin typeface="TheSans UHH "/>
              </a:rPr>
              <a:t>„Wissenschaftliches Arbeiten in der VWL“ (1. Fachsemester): </a:t>
            </a:r>
            <a:r>
              <a:rPr lang="de-DE" dirty="0">
                <a:latin typeface="TheSans UHH "/>
              </a:rPr>
              <a:t>ein erstes (kleines) Forschungsprojekt, in dem Literatur- und Datenrecherche, Datenaufbereitung und Präsentation von Rechercheergebnissen eingeübt werden.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Lehrveranstaltungsarten</a:t>
            </a:r>
          </a:p>
        </p:txBody>
      </p:sp>
    </p:spTree>
    <p:extLst>
      <p:ext uri="{BB962C8B-B14F-4D97-AF65-F5344CB8AC3E}">
        <p14:creationId xmlns:p14="http://schemas.microsoft.com/office/powerpoint/2010/main" val="2146882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CA2172-5D18-4ACE-BC48-A1B75B89E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614" y="402468"/>
            <a:ext cx="4577458" cy="1862048"/>
          </a:xfrm>
        </p:spPr>
        <p:txBody>
          <a:bodyPr/>
          <a:lstStyle/>
          <a:p>
            <a:r>
              <a:rPr lang="de-DE" dirty="0"/>
              <a:t>3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A38EFC-49DB-453F-8295-EC6494E1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/>
          <a:lstStyle/>
          <a:p>
            <a:r>
              <a:rPr lang="de-DE" dirty="0"/>
              <a:t>Grundlegendes zum Studiengang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7C6CDD-181E-455F-B22C-E454C486F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>
                <a:solidFill>
                  <a:schemeClr val="tx2"/>
                </a:solidFill>
              </a:rPr>
              <a:pPr/>
              <a:t>14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6F2C712-9EC0-4BE6-A0ED-155CD8BC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51499" y="0"/>
            <a:ext cx="3492797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850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Beginn: Nur zum Wintersemester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Regelstudienzeit: 6 Semester bzw. 3 Jahre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Bei Nicht-Einhaltung des Regelstudienplans</a:t>
            </a:r>
            <a:r>
              <a:rPr lang="de-DE" dirty="0">
                <a:solidFill>
                  <a:srgbClr val="FF0000"/>
                </a:solidFill>
                <a:latin typeface="TheSans UHH "/>
              </a:rPr>
              <a:t> </a:t>
            </a:r>
            <a:r>
              <a:rPr lang="de-DE" sz="1600" dirty="0">
                <a:latin typeface="TheSans UHH "/>
              </a:rPr>
              <a:t>Wiederholungs-möglichkeiten beachten!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Abschluss: Bachelor of Science mit 180 LP (d.h. 30 LP pro Semester)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Studierende, die nach Abschluss des vierten Fachsemesters die Module „Grundlagen der Volkswirtschaftslehre“, „Statistik für Volkswirtschaftslehre“ und „Mathematik für Volkswirtschaftslehre“ nicht abgeschlossen haben, sollten an einer </a:t>
            </a:r>
            <a:r>
              <a:rPr lang="de-DE" sz="1600">
                <a:latin typeface="TheSans UHH "/>
              </a:rPr>
              <a:t>Studienfachberatung teilnehmen.</a:t>
            </a:r>
            <a:endParaRPr lang="de-DE" sz="1600" dirty="0">
              <a:latin typeface="TheSans UHH "/>
            </a:endParaRP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Grundlegendes zum Studiengang</a:t>
            </a:r>
          </a:p>
        </p:txBody>
      </p:sp>
    </p:spTree>
    <p:extLst>
      <p:ext uri="{BB962C8B-B14F-4D97-AF65-F5344CB8AC3E}">
        <p14:creationId xmlns:p14="http://schemas.microsoft.com/office/powerpoint/2010/main" val="2105142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Falls das Studium </a:t>
            </a:r>
            <a:r>
              <a:rPr lang="de-DE" sz="1600" b="1" dirty="0">
                <a:latin typeface="TheSans UHH "/>
              </a:rPr>
              <a:t>nach dem 8. Fachsemester </a:t>
            </a:r>
            <a:r>
              <a:rPr lang="de-DE" sz="1600" dirty="0">
                <a:latin typeface="TheSans UHH "/>
              </a:rPr>
              <a:t>nicht beendet wird, erfolgt eine</a:t>
            </a:r>
            <a:r>
              <a:rPr lang="de-DE" sz="1600" dirty="0">
                <a:latin typeface="TheSans UHH "/>
                <a:sym typeface="Wingdings" panose="05000000000000000000" pitchFamily="2" charset="2"/>
              </a:rPr>
              <a:t> Einladung zur Studienfachberatung. Eine Nicht-Teilnahme kann zur </a:t>
            </a:r>
            <a:r>
              <a:rPr lang="de-DE" sz="1600" b="1" dirty="0">
                <a:latin typeface="TheSans UHH "/>
                <a:sym typeface="Wingdings" panose="05000000000000000000" pitchFamily="2" charset="2"/>
              </a:rPr>
              <a:t>Exmatrikulation </a:t>
            </a:r>
            <a:r>
              <a:rPr lang="de-DE" sz="1600" dirty="0">
                <a:latin typeface="TheSans UHH "/>
                <a:sym typeface="Wingdings" panose="05000000000000000000" pitchFamily="2" charset="2"/>
              </a:rPr>
              <a:t>führen.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  <a:sym typeface="Wingdings" panose="05000000000000000000" pitchFamily="2" charset="2"/>
              </a:rPr>
              <a:t>Die Noten des 1. Fachsemesters werden nur mit der Hälfte der LP gewichtet.</a:t>
            </a:r>
            <a:endParaRPr lang="de-DE" sz="1600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Zur Unterstützung bei der Studienplanung und bei Problemen im Studium können die Studienkoordinatorinnen zu Rate gezogen werden.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Grundlegendes zum Studiengang</a:t>
            </a:r>
          </a:p>
        </p:txBody>
      </p:sp>
    </p:spTree>
    <p:extLst>
      <p:ext uri="{BB962C8B-B14F-4D97-AF65-F5344CB8AC3E}">
        <p14:creationId xmlns:p14="http://schemas.microsoft.com/office/powerpoint/2010/main" val="12767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CA2172-5D18-4ACE-BC48-A1B75B89E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614" y="402468"/>
            <a:ext cx="4577458" cy="1862048"/>
          </a:xfrm>
        </p:spPr>
        <p:txBody>
          <a:bodyPr/>
          <a:lstStyle/>
          <a:p>
            <a:r>
              <a:rPr lang="de-DE" dirty="0"/>
              <a:t>4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A38EFC-49DB-453F-8295-EC6494E1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480009"/>
            <a:ext cx="4481836" cy="1027845"/>
          </a:xfrm>
        </p:spPr>
        <p:txBody>
          <a:bodyPr/>
          <a:lstStyle/>
          <a:p>
            <a:r>
              <a:rPr lang="de-DE" dirty="0"/>
              <a:t>Grundstruktur des Studiengangs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7C6CDD-181E-455F-B22C-E454C486F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>
                <a:solidFill>
                  <a:schemeClr val="tx2"/>
                </a:solidFill>
              </a:rPr>
              <a:pPr/>
              <a:t>17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6F2C712-9EC0-4BE6-A0ED-155CD8BC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51499" y="0"/>
            <a:ext cx="3492797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284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800" b="1" dirty="0">
                <a:latin typeface="TheSans UHH "/>
                <a:cs typeface="Calibri"/>
              </a:rPr>
              <a:t>Pflichtmodule (78 LP)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1800" dirty="0">
                <a:latin typeface="TheSans UHH "/>
                <a:cs typeface="Calibri"/>
              </a:rPr>
              <a:t>Grundlagen der Volkswirtschaftslehre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1800" dirty="0">
                <a:latin typeface="TheSans UHH "/>
                <a:cs typeface="Calibri"/>
              </a:rPr>
              <a:t>Mathematik für Volkswirtschaftslehre</a:t>
            </a:r>
            <a:endParaRPr lang="de-DE" sz="1800" strike="sngStrike" dirty="0">
              <a:solidFill>
                <a:srgbClr val="FF0000"/>
              </a:solidFill>
              <a:latin typeface="TheSans UHH "/>
              <a:cs typeface="Calibri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1800" dirty="0">
                <a:latin typeface="TheSans UHH "/>
                <a:cs typeface="Calibri"/>
              </a:rPr>
              <a:t>Statistik für Volkswirtschaftslehre </a:t>
            </a:r>
            <a:endParaRPr lang="de-DE" sz="1800" strike="sngStrike" dirty="0">
              <a:solidFill>
                <a:srgbClr val="FF0000"/>
              </a:solidFill>
              <a:latin typeface="TheSans UHH "/>
              <a:cs typeface="Calibri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1800" dirty="0">
                <a:latin typeface="TheSans UHH "/>
                <a:cs typeface="Calibri"/>
              </a:rPr>
              <a:t>Mikroökonomik </a:t>
            </a:r>
            <a:endParaRPr lang="de-DE" sz="1800" strike="sngStrike" dirty="0">
              <a:solidFill>
                <a:srgbClr val="FF0000"/>
              </a:solidFill>
              <a:latin typeface="TheSans UHH "/>
              <a:cs typeface="Calibri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1800" dirty="0">
                <a:latin typeface="TheSans UHH "/>
                <a:cs typeface="Calibri"/>
              </a:rPr>
              <a:t>Makroökonomik </a:t>
            </a:r>
            <a:endParaRPr lang="de-DE" sz="1800" strike="sngStrike" dirty="0">
              <a:solidFill>
                <a:srgbClr val="FF0000"/>
              </a:solidFill>
              <a:latin typeface="TheSans UHH "/>
              <a:cs typeface="Calibri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1800" dirty="0">
                <a:latin typeface="TheSans UHH "/>
                <a:cs typeface="Calibri"/>
              </a:rPr>
              <a:t>Angewandte Ökonometrie </a:t>
            </a:r>
            <a:endParaRPr lang="de-DE" sz="1800" strike="sngStrike" dirty="0">
              <a:solidFill>
                <a:srgbClr val="FF0000"/>
              </a:solidFill>
              <a:latin typeface="TheSans UHH "/>
              <a:cs typeface="Calibri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Teilbereich des Studiums</a:t>
            </a:r>
          </a:p>
        </p:txBody>
      </p:sp>
    </p:spTree>
    <p:extLst>
      <p:ext uri="{BB962C8B-B14F-4D97-AF65-F5344CB8AC3E}">
        <p14:creationId xmlns:p14="http://schemas.microsoft.com/office/powerpoint/2010/main" val="1409593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19</a:t>
            </a:fld>
            <a:endParaRPr lang="de-DE" dirty="0"/>
          </a:p>
        </p:txBody>
      </p:sp>
      <p:graphicFrame>
        <p:nvGraphicFramePr>
          <p:cNvPr id="7" name="Inhaltsplatzhalter 6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<a:extLst>
              <a:ext uri="{FF2B5EF4-FFF2-40B4-BE49-F238E27FC236}">
                <a16:creationId xmlns:a16="http://schemas.microsoft.com/office/drawing/2014/main" id="{E352CABE-2527-C5D7-691C-94B938FBF8A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329739"/>
              </p:ext>
            </p:extLst>
          </p:nvPr>
        </p:nvGraphicFramePr>
        <p:xfrm>
          <a:off x="779681" y="1131888"/>
          <a:ext cx="5281175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829713" imgH="5495899" progId="Excel.Sheet.12">
                  <p:embed/>
                </p:oleObj>
              </mc:Choice>
              <mc:Fallback>
                <p:oleObj name="Worksheet" r:id="rId2" imgW="9829713" imgH="5495899" progId="Excel.Sheet.12">
                  <p:embed/>
                  <p:pic>
                    <p:nvPicPr>
                      <p:cNvPr id="20" name="Objekt 19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            <a:extLst>
                          <a:ext uri="{FF2B5EF4-FFF2-40B4-BE49-F238E27FC236}">
                            <a16:creationId xmlns:a16="http://schemas.microsoft.com/office/drawing/2014/main" id="{F16C4848-8E27-49A1-AF6D-B69C3C745B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681" y="1131888"/>
                        <a:ext cx="5281175" cy="295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61A7211F-E858-2E87-0343-022D52B2AF47}"/>
              </a:ext>
            </a:extLst>
          </p:cNvPr>
          <p:cNvSpPr/>
          <p:nvPr/>
        </p:nvSpPr>
        <p:spPr>
          <a:xfrm rot="10800000">
            <a:off x="928850" y="3068417"/>
            <a:ext cx="1050861" cy="10162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7C5CDE5-FD29-3ED8-0C21-843F9143E3CB}"/>
              </a:ext>
            </a:extLst>
          </p:cNvPr>
          <p:cNvSpPr/>
          <p:nvPr/>
        </p:nvSpPr>
        <p:spPr>
          <a:xfrm rot="10800000">
            <a:off x="1959496" y="2111357"/>
            <a:ext cx="1028328" cy="20171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78CE966-B856-A639-7D16-AE2709B45610}"/>
              </a:ext>
            </a:extLst>
          </p:cNvPr>
          <p:cNvSpPr/>
          <p:nvPr/>
        </p:nvSpPr>
        <p:spPr>
          <a:xfrm>
            <a:off x="2980690" y="2585831"/>
            <a:ext cx="1050861" cy="14988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C52ED7B-DD8F-0B91-BDB6-FA693F80CC11}"/>
              </a:ext>
            </a:extLst>
          </p:cNvPr>
          <p:cNvSpPr/>
          <p:nvPr/>
        </p:nvSpPr>
        <p:spPr>
          <a:xfrm>
            <a:off x="3995371" y="2607766"/>
            <a:ext cx="1050861" cy="14988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39BB4A5-983C-3EFB-7FAD-C5A4736777B9}"/>
              </a:ext>
            </a:extLst>
          </p:cNvPr>
          <p:cNvSpPr/>
          <p:nvPr/>
        </p:nvSpPr>
        <p:spPr>
          <a:xfrm rot="10800000">
            <a:off x="5032529" y="1624677"/>
            <a:ext cx="1028326" cy="24709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3796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Ergänzungsfach (18 LP)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Diverse Wahlmöglichkeiten aus den Bereichen BWL, Politikwissenschaft oder Philosophie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Infoveranstaltung zu den Einzelheiten folgt im Dezember 2024/Januar 2025 (Einladung via STiNE)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Grundlagenseminar (6 LP)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Wechselndes Angebot zu volkswirtschaftlichen Themen 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Hauptangebot im SoSe, im WiSe i.d.R. 1 Angebot für Wiederholer:innen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Anwendungsbereich (18 LP)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Wahl von drei Modulen aus fünf Modulen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Teilbereiche des Studiums</a:t>
            </a:r>
          </a:p>
        </p:txBody>
      </p:sp>
    </p:spTree>
    <p:extLst>
      <p:ext uri="{BB962C8B-B14F-4D97-AF65-F5344CB8AC3E}">
        <p14:creationId xmlns:p14="http://schemas.microsoft.com/office/powerpoint/2010/main" val="2173228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Freier Wahlbereich (18 LP)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Wahl von Modulen im Umfang von mindestens 18 LP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Aus allen Fachbereichen wählbar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Z.B. Sprachkurse (Anfängerkurse: VHS, Fortgeschrittenenkurse: UHH)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Aber auch fachnah gestaltbar, in dem mehr als die vorgesehene Anzahl an Lehrveranstaltungen aus dem Anwendungs- oder Profilbildungsbereich gewählt werden.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Extracurriculare Lehrveranstaltungen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Über STiNE können zudem extracurriculare Veranstaltungen angemeldet werden. Diese können nicht im Rahmen des Studiums angerechnet werden; für diese erhält man keine Leistungspunkte. Ob eine Anerkennung für den freien Wahlbereich möglich ist, muss mit der Studienkoordination geklärt werden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Teilbereiche des Studiums</a:t>
            </a:r>
          </a:p>
        </p:txBody>
      </p:sp>
    </p:spTree>
    <p:extLst>
      <p:ext uri="{BB962C8B-B14F-4D97-AF65-F5344CB8AC3E}">
        <p14:creationId xmlns:p14="http://schemas.microsoft.com/office/powerpoint/2010/main" val="441195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22</a:t>
            </a:fld>
            <a:endParaRPr lang="de-DE" dirty="0"/>
          </a:p>
        </p:txBody>
      </p:sp>
      <p:graphicFrame>
        <p:nvGraphicFramePr>
          <p:cNvPr id="6" name="Inhaltsplatzhalter 5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<a:extLst>
              <a:ext uri="{FF2B5EF4-FFF2-40B4-BE49-F238E27FC236}">
                <a16:creationId xmlns:a16="http://schemas.microsoft.com/office/drawing/2014/main" id="{C767689E-86A0-A2E8-4F31-DB35E8C57A7A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45230"/>
              </p:ext>
            </p:extLst>
          </p:nvPr>
        </p:nvGraphicFramePr>
        <p:xfrm>
          <a:off x="779463" y="1131888"/>
          <a:ext cx="5281612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829713" imgH="5495899" progId="Excel.Sheet.12">
                  <p:embed/>
                </p:oleObj>
              </mc:Choice>
              <mc:Fallback>
                <p:oleObj name="Worksheet" r:id="rId2" imgW="9829713" imgH="5495899" progId="Excel.Sheet.12">
                  <p:embed/>
                  <p:pic>
                    <p:nvPicPr>
                      <p:cNvPr id="20" name="Objekt 19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            <a:extLst>
                          <a:ext uri="{FF2B5EF4-FFF2-40B4-BE49-F238E27FC236}">
                            <a16:creationId xmlns:a16="http://schemas.microsoft.com/office/drawing/2014/main" id="{F16C4848-8E27-49A1-AF6D-B69C3C745B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1131888"/>
                        <a:ext cx="5281612" cy="295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775D23B5-30B3-6C07-D554-DD76B97DFF56}"/>
              </a:ext>
            </a:extLst>
          </p:cNvPr>
          <p:cNvSpPr/>
          <p:nvPr/>
        </p:nvSpPr>
        <p:spPr>
          <a:xfrm rot="10800000">
            <a:off x="949766" y="3084588"/>
            <a:ext cx="1008113" cy="1071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6DC2EA1-E81A-D4E0-B566-95855F657703}"/>
              </a:ext>
            </a:extLst>
          </p:cNvPr>
          <p:cNvSpPr/>
          <p:nvPr/>
        </p:nvSpPr>
        <p:spPr>
          <a:xfrm rot="10800000">
            <a:off x="1902987" y="3084588"/>
            <a:ext cx="1094536" cy="1143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905BA1-D58D-1C36-4D66-E6DE5B31A1D1}"/>
              </a:ext>
            </a:extLst>
          </p:cNvPr>
          <p:cNvSpPr/>
          <p:nvPr/>
        </p:nvSpPr>
        <p:spPr>
          <a:xfrm>
            <a:off x="2912581" y="3084588"/>
            <a:ext cx="1094537" cy="5216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FA1BF7C-F5EA-D775-8C8E-6642D0E97B78}"/>
              </a:ext>
            </a:extLst>
          </p:cNvPr>
          <p:cNvSpPr/>
          <p:nvPr/>
        </p:nvSpPr>
        <p:spPr>
          <a:xfrm>
            <a:off x="3995810" y="3584613"/>
            <a:ext cx="1033711" cy="5216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70613CA-88F8-5095-4323-F78966826E38}"/>
              </a:ext>
            </a:extLst>
          </p:cNvPr>
          <p:cNvSpPr/>
          <p:nvPr/>
        </p:nvSpPr>
        <p:spPr>
          <a:xfrm rot="10800000">
            <a:off x="4961817" y="3572773"/>
            <a:ext cx="1129710" cy="5118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0541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Profilbildungsbereich (30 LP)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Vier Vorlesungen + ein Seminar </a:t>
            </a:r>
            <a:r>
              <a:rPr lang="de-DE" sz="1400" b="1" dirty="0">
                <a:latin typeface="TheSans UHH "/>
              </a:rPr>
              <a:t>oder</a:t>
            </a:r>
            <a:r>
              <a:rPr lang="de-DE" sz="1400" dirty="0">
                <a:latin typeface="TheSans UHH "/>
              </a:rPr>
              <a:t> 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drei Vorlesungen + zwei Seminare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Bachelorarbeit (12 LP)</a:t>
            </a:r>
          </a:p>
          <a:p>
            <a:pPr marL="1085850" lvl="1" indent="-342900"/>
            <a:r>
              <a:rPr lang="de-DE" sz="1400" dirty="0">
                <a:latin typeface="TheSans UHH "/>
              </a:rPr>
              <a:t>Infoveranstaltung zu den Einzelheiten folgt im Dezember/Januar (Einladung via STiNE) des 5. Fachsemesters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Teilbereiche des Studiums</a:t>
            </a:r>
          </a:p>
        </p:txBody>
      </p:sp>
    </p:spTree>
    <p:extLst>
      <p:ext uri="{BB962C8B-B14F-4D97-AF65-F5344CB8AC3E}">
        <p14:creationId xmlns:p14="http://schemas.microsoft.com/office/powerpoint/2010/main" val="1604252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24</a:t>
            </a:fld>
            <a:endParaRPr lang="de-DE" dirty="0"/>
          </a:p>
        </p:txBody>
      </p:sp>
      <p:graphicFrame>
        <p:nvGraphicFramePr>
          <p:cNvPr id="5" name="Inhaltsplatzhalter 4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<a:extLst>
              <a:ext uri="{FF2B5EF4-FFF2-40B4-BE49-F238E27FC236}">
                <a16:creationId xmlns:a16="http://schemas.microsoft.com/office/drawing/2014/main" id="{88C0556F-DC63-29EB-453E-1639BFE3A9F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779681" y="1131888"/>
          <a:ext cx="5281175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829713" imgH="5495899" progId="Excel.Sheet.12">
                  <p:embed/>
                </p:oleObj>
              </mc:Choice>
              <mc:Fallback>
                <p:oleObj name="Worksheet" r:id="rId2" imgW="9829713" imgH="5495899" progId="Excel.Sheet.12">
                  <p:embed/>
                  <p:pic>
                    <p:nvPicPr>
                      <p:cNvPr id="20" name="Objekt 19" descr="Das Schaubild stellt den strukturierten Aufbau des Bachelorstudiengangs Volkswirtschaftslehre dar. Es dient dazu, den Studierenden eine Orientierung zu geben, welche Veranstaltungen in welchem Semester sinnvollerweise besucht werden sollten.&#10;&#10;Im ersten Semester werden folgende Veranstaltungen besucht: Mathematik für Volkswirtschaftslehre I, Statistik für Volkswirtschaftslehre I, Einführung in die Volkswirtschaftslehre, Einführung in die Wirtschafts- und Theoriegeschichte sowie der Grundlagenkurs Wissenschaftliches Arbeiten.&#10;&#10;Im zweiten Semester sind Mathematik für Volkswirtschaftslehre II, Statistik für Volkswirtschaftslehre II, Mikroökonomik I, Makroökonomik I und ein Ergänzungsfach vorgesehen.&#10;&#10;Im dritten Semester stehen Angewandte Ökonometrie I, Mikroökonomik II, Makroökonomik II sowie eine Wahlveranstaltung aus dem freien Wahlbereich und dem Ergänzungsfach auf dem Programm.&#10;&#10;Das vierte Semester umfasst die Vorlesung Angewandte Ökonometrie II, drei Veranstaltungen aus dem Anwendungsbereich und ein Grundlagenseminar.&#10;&#10;Im fünften Semester besuchen die Studierenden zwei Profilvorlesungen und ein Profilseminar. Zusätzlich wählen sie eine Veranstaltung aus dem freien Wahlbereich und absolvieren einen Kurs im Ergänzungsfach.&#10;&#10;Das sechste Semester setzt sich aus einer weiteren Profilvorlesung, dem Profilbildungsbereich, einer Veranstaltung aus dem freien Wahlbereich und der Bachelorarbeit zusammen.">
                        <a:extLst>
                          <a:ext uri="{FF2B5EF4-FFF2-40B4-BE49-F238E27FC236}">
                            <a16:creationId xmlns:a16="http://schemas.microsoft.com/office/drawing/2014/main" id="{F16C4848-8E27-49A1-AF6D-B69C3C745B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681" y="1131888"/>
                        <a:ext cx="5281175" cy="295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6504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Das Vorlesungsverzeichnis ist in STiNE einsehbar.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Es dient als Übersicht über alle angebotenen Veranstaltungen des Bachelorstudiengangs VWL.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Es wird empfohlen, im späteren Studium, die Wahlmöglichkeiten mithilfe des Vorlesungsverzeichnisses zu planen.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Im Vorlesungsverzeichnis bekommt man auch genauere Informationen zu den einzelnen Veranstaltungen, wie z.B. nötige Vorkenntnisse.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Das Vorlesungsverzeichnis</a:t>
            </a:r>
          </a:p>
        </p:txBody>
      </p:sp>
    </p:spTree>
    <p:extLst>
      <p:ext uri="{BB962C8B-B14F-4D97-AF65-F5344CB8AC3E}">
        <p14:creationId xmlns:p14="http://schemas.microsoft.com/office/powerpoint/2010/main" val="2085901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CA2172-5D18-4ACE-BC48-A1B75B89E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614" y="402468"/>
            <a:ext cx="4577458" cy="1862048"/>
          </a:xfrm>
        </p:spPr>
        <p:txBody>
          <a:bodyPr/>
          <a:lstStyle/>
          <a:p>
            <a:r>
              <a:rPr lang="de-DE" dirty="0"/>
              <a:t>5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A38EFC-49DB-453F-8295-EC6494E1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953984"/>
            <a:ext cx="4481836" cy="553870"/>
          </a:xfrm>
        </p:spPr>
        <p:txBody>
          <a:bodyPr/>
          <a:lstStyle/>
          <a:p>
            <a:r>
              <a:rPr lang="de-DE" dirty="0"/>
              <a:t>Auslandsaufenthalte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7C6CDD-181E-455F-B22C-E454C486F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>
                <a:solidFill>
                  <a:schemeClr val="tx2"/>
                </a:solidFill>
              </a:rPr>
              <a:pPr/>
              <a:t>26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6F2C712-9EC0-4BE6-A0ED-155CD8BC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51499" y="0"/>
            <a:ext cx="3492797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3542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Ideal im 5. Fachsemester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Mögliche Wege </a:t>
            </a:r>
            <a:endParaRPr lang="de-DE" sz="1400" b="1" dirty="0">
              <a:latin typeface="TheSans UHH "/>
            </a:endParaRP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ERASMUS+ (nur Europa)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Zentralaustauschprogramm (außerhalb Europas)</a:t>
            </a:r>
          </a:p>
          <a:p>
            <a:pPr marL="1085850" lvl="1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Free Mover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Rechtzeitig informieren und planen </a:t>
            </a:r>
            <a:endParaRPr lang="de-DE" sz="1400" b="1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Infoveranstaltung in jedem Wintersemester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Auslandsaufenthalte</a:t>
            </a:r>
          </a:p>
        </p:txBody>
      </p:sp>
    </p:spTree>
    <p:extLst>
      <p:ext uri="{BB962C8B-B14F-4D97-AF65-F5344CB8AC3E}">
        <p14:creationId xmlns:p14="http://schemas.microsoft.com/office/powerpoint/2010/main" val="876047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CA2172-5D18-4ACE-BC48-A1B75B89E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614" y="402468"/>
            <a:ext cx="4577458" cy="1862048"/>
          </a:xfrm>
        </p:spPr>
        <p:txBody>
          <a:bodyPr/>
          <a:lstStyle/>
          <a:p>
            <a:r>
              <a:rPr lang="de-DE" dirty="0"/>
              <a:t>6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A38EFC-49DB-453F-8295-EC6494E1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25" y="2953984"/>
            <a:ext cx="4481836" cy="553870"/>
          </a:xfrm>
        </p:spPr>
        <p:txBody>
          <a:bodyPr/>
          <a:lstStyle/>
          <a:p>
            <a:r>
              <a:rPr lang="de-DE" dirty="0"/>
              <a:t>Die wichtigsten Punkte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7C6CDD-181E-455F-B22C-E454C486F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>
                <a:solidFill>
                  <a:schemeClr val="tx2"/>
                </a:solidFill>
              </a:rPr>
              <a:pPr/>
              <a:t>28</a:t>
            </a:fld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6F2C712-9EC0-4BE6-A0ED-155CD8BC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51499" y="0"/>
            <a:ext cx="3492797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245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C46AF3-CE77-41FC-9CA1-1FD4BDE9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1. Weiterleitung Surfmail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D98895-52EF-4911-8B5F-848923B9F5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Bitte</a:t>
            </a:r>
            <a:r>
              <a:rPr lang="de-DE" sz="1600" b="1" dirty="0">
                <a:latin typeface="TheSans UHH "/>
              </a:rPr>
              <a:t> </a:t>
            </a:r>
            <a:r>
              <a:rPr lang="de-DE" sz="1600" dirty="0">
                <a:latin typeface="TheSans UHH "/>
                <a:hlinkClick r:id="rId2"/>
              </a:rPr>
              <a:t>Surfmail</a:t>
            </a:r>
            <a:r>
              <a:rPr lang="de-DE" sz="1600" dirty="0">
                <a:latin typeface="TheSans UHH "/>
              </a:rPr>
              <a:t> zur Kommunikation mit allen Beschäftigten der Universität Hamburg verwenden.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Unter dem Punkt „Webmail – Filter“ kann die Weiterleitung eingerichtet werden.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Nach „Weiterleiten“, die E-Mail-Adresse in das Feld „Adresse(n), an die weitergeleitet werden soll“ eintragen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„Speichern und Aktivieren“ anklicken.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/>
              <a:t>Video-Anleitung: </a:t>
            </a:r>
            <a:r>
              <a:rPr lang="de-DE" sz="1600" u="sng" dirty="0">
                <a:hlinkClick r:id="rId3"/>
              </a:rPr>
              <a:t>Surfmail einrichten</a:t>
            </a:r>
            <a:endParaRPr lang="de-DE" sz="1600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927CEB-01B3-48A4-A97E-A305F00F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29</a:t>
            </a:fld>
            <a:endParaRPr lang="de-DE" dirty="0"/>
          </a:p>
        </p:txBody>
      </p:sp>
      <p:pic>
        <p:nvPicPr>
          <p:cNvPr id="8" name="Grafik 6">
            <a:extLst>
              <a:ext uri="{FF2B5EF4-FFF2-40B4-BE49-F238E27FC236}">
                <a16:creationId xmlns:a16="http://schemas.microsoft.com/office/drawing/2014/main" id="{9FED1843-393C-C88F-D1E5-70C76E1349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957"/>
          <a:stretch/>
        </p:blipFill>
        <p:spPr>
          <a:xfrm>
            <a:off x="4716016" y="771550"/>
            <a:ext cx="3910775" cy="1418033"/>
          </a:xfrm>
          <a:prstGeom prst="rect">
            <a:avLst/>
          </a:prstGeom>
        </p:spPr>
      </p:pic>
      <p:pic>
        <p:nvPicPr>
          <p:cNvPr id="9" name="Grafik 7">
            <a:extLst>
              <a:ext uri="{FF2B5EF4-FFF2-40B4-BE49-F238E27FC236}">
                <a16:creationId xmlns:a16="http://schemas.microsoft.com/office/drawing/2014/main" id="{1C6DD276-F50A-070E-9305-2C108904AF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46" b="28928"/>
          <a:stretch/>
        </p:blipFill>
        <p:spPr>
          <a:xfrm>
            <a:off x="4701737" y="2787774"/>
            <a:ext cx="3928473" cy="147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60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Alle Anmeldungen erfolgen in STiNE 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Anmeldephase für Erstsemester</a:t>
            </a:r>
            <a:r>
              <a:rPr lang="de-DE" sz="1400" dirty="0">
                <a:latin typeface="TheSans UHH "/>
              </a:rPr>
              <a:t> – freie Auswahl, Losung nach Ablauf der Fristen </a:t>
            </a:r>
          </a:p>
          <a:p>
            <a:pPr marL="742950" lvl="2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vom 07.10. 09:00 Uhr bis zum 10.10.2024 16</a:t>
            </a:r>
            <a:r>
              <a:rPr lang="de-DE" sz="1400" dirty="0">
                <a:latin typeface="TheSans UHH "/>
                <a:sym typeface="Wingdings" panose="05000000000000000000" pitchFamily="2" charset="2"/>
              </a:rPr>
              <a:t>:00 Uhr</a:t>
            </a:r>
            <a:endParaRPr lang="de-DE" sz="1400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Ummelde- und Korrekturphase </a:t>
            </a:r>
            <a:r>
              <a:rPr lang="de-DE" sz="1400" dirty="0">
                <a:latin typeface="TheSans UHH "/>
              </a:rPr>
              <a:t>– nur Restplätze, direkte Anmeldung</a:t>
            </a:r>
          </a:p>
          <a:p>
            <a:pPr marL="742950" lvl="2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vom 14.10. 09:00 Uhr bis zum 24.10.2024 13:00 Uhr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 "/>
              </a:rPr>
              <a:t>Vorziehen von Modulen grundsätzlich möglich, geeignet nur für Studierende im höheren Fachsemestern oder Studiengangwechsler:innen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400" b="1" dirty="0">
                <a:latin typeface="TheSans UHH "/>
              </a:rPr>
              <a:t>Bitte beachten: </a:t>
            </a:r>
            <a:r>
              <a:rPr lang="de-DE" sz="1400" dirty="0">
                <a:latin typeface="TheSans UHH "/>
              </a:rPr>
              <a:t>Ab dem 2. Fachsemester gelten andere Anmeldefristen (siehe Terminübersicht des Studienbüros VWL)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 Anmeldung zu Veranstaltungen </a:t>
            </a:r>
          </a:p>
        </p:txBody>
      </p:sp>
    </p:spTree>
    <p:extLst>
      <p:ext uri="{BB962C8B-B14F-4D97-AF65-F5344CB8AC3E}">
        <p14:creationId xmlns:p14="http://schemas.microsoft.com/office/powerpoint/2010/main" val="1853975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>
                <a:ea typeface="+mn-lt"/>
                <a:cs typeface="+mn-lt"/>
              </a:rPr>
              <a:t>Es werden </a:t>
            </a:r>
            <a:r>
              <a:rPr lang="de-DE" sz="1400" b="1" dirty="0">
                <a:ea typeface="+mn-lt"/>
                <a:cs typeface="+mn-lt"/>
              </a:rPr>
              <a:t>2 Termine </a:t>
            </a:r>
            <a:r>
              <a:rPr lang="de-DE" sz="1400" dirty="0">
                <a:ea typeface="+mn-lt"/>
                <a:cs typeface="+mn-lt"/>
              </a:rPr>
              <a:t>pro Semester bei Lehrveranstaltungen des Fachbereichs VWL angeboten. </a:t>
            </a:r>
            <a:r>
              <a:rPr lang="de-DE" sz="1400" b="1" dirty="0">
                <a:ea typeface="+mn-lt"/>
                <a:cs typeface="+mn-lt"/>
              </a:rPr>
              <a:t>Ausnahme</a:t>
            </a:r>
            <a:r>
              <a:rPr lang="de-DE" sz="1400" dirty="0">
                <a:ea typeface="+mn-lt"/>
                <a:cs typeface="+mn-lt"/>
              </a:rPr>
              <a:t>: „Wissenschaftliches Arbeiten in der VWL“ und Seminare</a:t>
            </a:r>
            <a:endParaRPr lang="de-DE" sz="1400" dirty="0">
              <a:cs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>
                <a:ea typeface="+mn-lt"/>
                <a:cs typeface="+mn-lt"/>
              </a:rPr>
              <a:t>Zu jeder Prüfung </a:t>
            </a:r>
            <a:r>
              <a:rPr lang="de-DE" sz="1400" b="1" dirty="0">
                <a:ea typeface="+mn-lt"/>
                <a:cs typeface="+mn-lt"/>
              </a:rPr>
              <a:t>aktiv</a:t>
            </a:r>
            <a:r>
              <a:rPr lang="de-DE" sz="1400" dirty="0">
                <a:ea typeface="+mn-lt"/>
                <a:cs typeface="+mn-lt"/>
              </a:rPr>
              <a:t> anmelden (keine automatischen Anmeldung)</a:t>
            </a:r>
            <a:endParaRPr lang="de-DE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b="1" dirty="0">
                <a:ea typeface="+mn-lt"/>
                <a:cs typeface="+mn-lt"/>
              </a:rPr>
              <a:t>An-/Abmeldefrist </a:t>
            </a:r>
            <a:r>
              <a:rPr lang="de-DE" sz="1400" dirty="0">
                <a:ea typeface="+mn-lt"/>
                <a:cs typeface="+mn-lt"/>
              </a:rPr>
              <a:t>beachten: </a:t>
            </a:r>
          </a:p>
          <a:p>
            <a:pPr marL="1028700" lvl="1">
              <a:buFont typeface="Wingdings" panose="05000000000000000000" pitchFamily="2" charset="2"/>
              <a:buChar char="§"/>
            </a:pPr>
            <a:r>
              <a:rPr lang="de-DE" sz="1400" dirty="0">
                <a:latin typeface="TheSans UHH" panose="020B0502050302020203" pitchFamily="34" charset="0"/>
              </a:rPr>
              <a:t>Bitte prüfen Sie regelmäßig Ihre STiNE-Systemnachrichten auf </a:t>
            </a:r>
            <a:r>
              <a:rPr lang="de-DE" sz="1400" b="1" dirty="0">
                <a:latin typeface="TheSans UHH" panose="020B0502050302020203" pitchFamily="34" charset="0"/>
              </a:rPr>
              <a:t>geänderte</a:t>
            </a:r>
            <a:r>
              <a:rPr lang="de-DE" sz="1400" dirty="0">
                <a:latin typeface="TheSans UHH" panose="020B0502050302020203" pitchFamily="34" charset="0"/>
              </a:rPr>
              <a:t> An- und Abmeldefristen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b="1" dirty="0">
                <a:ea typeface="+mn-lt"/>
                <a:cs typeface="+mn-lt"/>
              </a:rPr>
              <a:t>3 Prüfungsversuche pro Modul</a:t>
            </a:r>
            <a:endParaRPr lang="de-DE" sz="14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>
                <a:ea typeface="+mn-lt"/>
                <a:cs typeface="+mn-lt"/>
              </a:rPr>
              <a:t>Bei </a:t>
            </a:r>
            <a:r>
              <a:rPr lang="de-DE" sz="1400" b="1" dirty="0">
                <a:ea typeface="+mn-lt"/>
                <a:cs typeface="+mn-lt"/>
              </a:rPr>
              <a:t>„Täuschung“ </a:t>
            </a:r>
            <a:r>
              <a:rPr lang="de-DE" sz="1400" dirty="0">
                <a:ea typeface="+mn-lt"/>
                <a:cs typeface="+mn-lt"/>
              </a:rPr>
              <a:t>5,0 (Näheres §17 der </a:t>
            </a:r>
            <a:r>
              <a:rPr lang="de-DE" sz="1400" dirty="0">
                <a:ea typeface="+mn-lt"/>
                <a:cs typeface="+mn-lt"/>
                <a:hlinkClick r:id="rId2"/>
              </a:rPr>
              <a:t>Prüfungsordnung)</a:t>
            </a:r>
            <a:endParaRPr lang="de-DE" sz="1400" dirty="0">
              <a:ea typeface="+mn-lt"/>
              <a:cs typeface="+mn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>
                <a:ea typeface="+mn-lt"/>
                <a:cs typeface="+mn-lt"/>
              </a:rPr>
              <a:t>Krankmeldung </a:t>
            </a:r>
            <a:r>
              <a:rPr lang="de-DE" sz="1400" b="1" dirty="0">
                <a:ea typeface="+mn-lt"/>
                <a:cs typeface="+mn-lt"/>
              </a:rPr>
              <a:t>nur</a:t>
            </a:r>
            <a:r>
              <a:rPr lang="de-DE" sz="1400" dirty="0">
                <a:ea typeface="+mn-lt"/>
                <a:cs typeface="+mn-lt"/>
              </a:rPr>
              <a:t> mit ärztlichem Attest</a:t>
            </a:r>
            <a:endParaRPr lang="de-DE" sz="1400" dirty="0">
              <a:cs typeface="Calibri"/>
            </a:endParaRP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 Prüfungen </a:t>
            </a:r>
          </a:p>
        </p:txBody>
      </p:sp>
    </p:spTree>
    <p:extLst>
      <p:ext uri="{BB962C8B-B14F-4D97-AF65-F5344CB8AC3E}">
        <p14:creationId xmlns:p14="http://schemas.microsoft.com/office/powerpoint/2010/main" val="358775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Sprechstunden der Lehrenden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Fachschaftsrat </a:t>
            </a:r>
            <a:r>
              <a:rPr lang="de-DE" sz="1600" dirty="0">
                <a:latin typeface="TheSans UHH "/>
                <a:hlinkClick r:id="rId2"/>
              </a:rPr>
              <a:t>WiWi</a:t>
            </a:r>
            <a:endParaRPr lang="de-DE" sz="1600" dirty="0">
              <a:latin typeface="TheSans UHH 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600" dirty="0">
                <a:latin typeface="TheSans UHH "/>
              </a:rPr>
              <a:t>Studienkoordinator:innen und Prüfungsmanager:innen des </a:t>
            </a:r>
            <a:r>
              <a:rPr lang="de-DE" sz="1600" dirty="0">
                <a:latin typeface="TheSans UHH "/>
                <a:hlinkClick r:id="rId3"/>
              </a:rPr>
              <a:t>Studienbüros VWL</a:t>
            </a:r>
            <a:r>
              <a:rPr lang="de-DE" sz="1600" dirty="0">
                <a:latin typeface="TheSans UHH "/>
              </a:rPr>
              <a:t>!</a:t>
            </a:r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4. Unterstützung</a:t>
            </a:r>
          </a:p>
        </p:txBody>
      </p:sp>
    </p:spTree>
    <p:extLst>
      <p:ext uri="{BB962C8B-B14F-4D97-AF65-F5344CB8AC3E}">
        <p14:creationId xmlns:p14="http://schemas.microsoft.com/office/powerpoint/2010/main" val="42263434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6F787FE-A240-494A-B367-62F12C2D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>
                <a:ea typeface="+mn-lt"/>
                <a:cs typeface="+mn-lt"/>
              </a:rPr>
              <a:t>Eingewöhnungszeit</a:t>
            </a:r>
            <a:endParaRPr lang="de-DE" sz="1600" dirty="0">
              <a:cs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>
                <a:ea typeface="+mn-lt"/>
                <a:cs typeface="+mn-lt"/>
              </a:rPr>
              <a:t>Lerngruppen bilden!</a:t>
            </a:r>
            <a:endParaRPr lang="de-DE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>
                <a:ea typeface="+mn-lt"/>
                <a:cs typeface="+mn-lt"/>
              </a:rPr>
              <a:t>Zeit für das Lernen und für Veranstaltungen nehmen</a:t>
            </a:r>
            <a:endParaRPr lang="de-DE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>
                <a:ea typeface="+mn-lt"/>
                <a:cs typeface="+mn-lt"/>
              </a:rPr>
              <a:t>Nicht erst kurz vor den Prüfungen mit dem Lernen anfangen</a:t>
            </a:r>
            <a:endParaRPr lang="de-DE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>
                <a:ea typeface="+mn-lt"/>
                <a:cs typeface="+mn-lt"/>
              </a:rPr>
              <a:t>Von Anfang an mitarbeiten</a:t>
            </a:r>
            <a:endParaRPr lang="de-DE" sz="1600" dirty="0"/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54B64C-D763-4DE1-9559-BE39C458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BBDBA7-9BD5-4063-BF92-A7D665C0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5. Es zählt von Anfang an!</a:t>
            </a:r>
          </a:p>
        </p:txBody>
      </p:sp>
    </p:spTree>
    <p:extLst>
      <p:ext uri="{BB962C8B-B14F-4D97-AF65-F5344CB8AC3E}">
        <p14:creationId xmlns:p14="http://schemas.microsoft.com/office/powerpoint/2010/main" val="2725671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9502"/>
            <a:ext cx="8496300" cy="575841"/>
          </a:xfrm>
        </p:spPr>
        <p:txBody>
          <a:bodyPr/>
          <a:lstStyle/>
          <a:p>
            <a:r>
              <a:rPr lang="de-DE" dirty="0"/>
              <a:t>Vielen Dank für die Aufmerksamkeit</a:t>
            </a:r>
          </a:p>
        </p:txBody>
      </p:sp>
      <p:sp>
        <p:nvSpPr>
          <p:cNvPr id="7" name="Inhaltsplatzhalter">
            <a:extLst>
              <a:ext uri="{FF2B5EF4-FFF2-40B4-BE49-F238E27FC236}">
                <a16:creationId xmlns:a16="http://schemas.microsoft.com/office/drawing/2014/main" id="{EFECC579-7045-6F53-5CE8-847112E8B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Gibt es Fragen?</a:t>
            </a:r>
          </a:p>
        </p:txBody>
      </p:sp>
      <p:pic>
        <p:nvPicPr>
          <p:cNvPr id="12" name="Icon" descr="Illustration eines Fragezeichens">
            <a:extLst>
              <a:ext uri="{FF2B5EF4-FFF2-40B4-BE49-F238E27FC236}">
                <a16:creationId xmlns:a16="http://schemas.microsoft.com/office/drawing/2014/main" id="{8CFEDCB6-B266-0410-DE27-395F1C1BD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0"/>
            <a:ext cx="2051720" cy="329627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71FF067C-94F6-675F-69F7-3693F8D7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7160" y="4616957"/>
            <a:ext cx="702990" cy="274637"/>
          </a:xfrm>
        </p:spPr>
        <p:txBody>
          <a:bodyPr/>
          <a:lstStyle/>
          <a:p>
            <a:fld id="{309D5144-004E-1E45-907B-65C86CA25C3F}" type="slidenum">
              <a:rPr lang="de-DE" smtClean="0"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2344944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Benutzerdefiniert 6">
      <a:dk1>
        <a:srgbClr val="333333"/>
      </a:dk1>
      <a:lt1>
        <a:srgbClr val="FFFFFF"/>
      </a:lt1>
      <a:dk2>
        <a:srgbClr val="0271BB"/>
      </a:dk2>
      <a:lt2>
        <a:srgbClr val="F0F3F6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Benutzerdefiniert 19">
      <a:majorFont>
        <a:latin typeface="TheSans UHH"/>
        <a:ea typeface=""/>
        <a:cs typeface=""/>
      </a:majorFont>
      <a:minorFont>
        <a:latin typeface="TheSans UH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3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smtClean="0">
            <a:latin typeface="TheSans UHH" panose="020B05020503020202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30522-Vorlage-PPT-v12" id="{93E51D71-30E6-944F-AF76-1663F22A654C}" vid="{1A941132-CFFB-364C-ACFC-9EF91DACCF55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E1E6C15FD80AF49AEB1DEFF5F33194F" ma:contentTypeVersion="4" ma:contentTypeDescription="Ein neues Dokument erstellen." ma:contentTypeScope="" ma:versionID="b71729b5ce3a8ea50c81940ea1098782">
  <xsd:schema xmlns:xsd="http://www.w3.org/2001/XMLSchema" xmlns:xs="http://www.w3.org/2001/XMLSchema" xmlns:p="http://schemas.microsoft.com/office/2006/metadata/properties" xmlns:ns2="a8d2fd8b-ea47-4297-a2a4-bbaafe68126a" targetNamespace="http://schemas.microsoft.com/office/2006/metadata/properties" ma:root="true" ma:fieldsID="d825ee8331a942623613287f67bffd49" ns2:_="">
    <xsd:import namespace="a8d2fd8b-ea47-4297-a2a4-bbaafe6812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2fd8b-ea47-4297-a2a4-bbaafe681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31BA0E0-62B6-46F5-8A82-BCE103D7A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d2fd8b-ea47-4297-a2a4-bbaafe681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8E9F1F-EDFC-4B9F-90D6-FF7629612A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E76099-763A-4686-B3F5-939F3E16EF65}">
  <ds:schemaRefs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a8d2fd8b-ea47-4297-a2a4-bbaafe68126a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Benutzerdefiniertes Design</Template>
  <TotalTime>0</TotalTime>
  <Words>1436</Words>
  <Application>Microsoft Macintosh PowerPoint</Application>
  <PresentationFormat>Bildschirmpräsentation (16:9)</PresentationFormat>
  <Paragraphs>210</Paragraphs>
  <Slides>34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42" baseType="lpstr">
      <vt:lpstr>TheSans UHH</vt:lpstr>
      <vt:lpstr>TheSans UHH SemiLight Caps</vt:lpstr>
      <vt:lpstr>Arial</vt:lpstr>
      <vt:lpstr>TheSans UHH </vt:lpstr>
      <vt:lpstr>Calibri</vt:lpstr>
      <vt:lpstr>Wingdings</vt:lpstr>
      <vt:lpstr>Benutzerdefiniertes Design</vt:lpstr>
      <vt:lpstr>Worksheet</vt:lpstr>
      <vt:lpstr>Orientierungseinheit: Studienaufbau und -organisation B. Sc. Volkswirtschaftslehre </vt:lpstr>
      <vt:lpstr>Agenda</vt:lpstr>
      <vt:lpstr>PowerPoint-Präsentation</vt:lpstr>
      <vt:lpstr>Kernziele</vt:lpstr>
      <vt:lpstr>Kernziele</vt:lpstr>
      <vt:lpstr>Wichtige Begriffe für das Studium</vt:lpstr>
      <vt:lpstr>Wichtige Begriffe für das Studium</vt:lpstr>
      <vt:lpstr>Module</vt:lpstr>
      <vt:lpstr>Modultypen</vt:lpstr>
      <vt:lpstr>Leistungspunkte (LP = CP = ECTS)</vt:lpstr>
      <vt:lpstr>Prüfungen</vt:lpstr>
      <vt:lpstr>Prüfungen II</vt:lpstr>
      <vt:lpstr>Lehrveranstaltungsarten</vt:lpstr>
      <vt:lpstr>Grundlegendes zum Studiengang</vt:lpstr>
      <vt:lpstr>Grundlegendes zum Studiengang</vt:lpstr>
      <vt:lpstr>Grundlegendes zum Studiengang</vt:lpstr>
      <vt:lpstr>Grundstruktur des Studiengangs</vt:lpstr>
      <vt:lpstr>Teilbereich des Studiums</vt:lpstr>
      <vt:lpstr>PowerPoint-Präsentation</vt:lpstr>
      <vt:lpstr>Teilbereiche des Studiums</vt:lpstr>
      <vt:lpstr>Teilbereiche des Studiums</vt:lpstr>
      <vt:lpstr>PowerPoint-Präsentation</vt:lpstr>
      <vt:lpstr>Teilbereiche des Studiums</vt:lpstr>
      <vt:lpstr>PowerPoint-Präsentation</vt:lpstr>
      <vt:lpstr> Das Vorlesungsverzeichnis</vt:lpstr>
      <vt:lpstr>Auslandsaufenthalte</vt:lpstr>
      <vt:lpstr>Auslandsaufenthalte</vt:lpstr>
      <vt:lpstr>Die wichtigsten Punkte</vt:lpstr>
      <vt:lpstr>1. Weiterleitung Surfmail </vt:lpstr>
      <vt:lpstr>2. Anmeldung zu Veranstaltungen </vt:lpstr>
      <vt:lpstr>3. Prüfungen </vt:lpstr>
      <vt:lpstr>4. Unterstützung</vt:lpstr>
      <vt:lpstr>5. Es zählt von Anfang an!</vt:lpstr>
      <vt:lpstr>Vielen Dank für die Aufmerksamkeit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 PPT Studienbüro VWL deutsch</dc:title>
  <dc:subject/>
  <dc:creator>Studienbüro Volkswirtschaftslehre</dc:creator>
  <cp:keywords>Universität Hamburg, Fakultät für Wirtschafts- und Sozialwissenschaften</cp:keywords>
  <dc:description/>
  <cp:lastModifiedBy>Sarah O'Shea</cp:lastModifiedBy>
  <cp:revision>118</cp:revision>
  <dcterms:created xsi:type="dcterms:W3CDTF">2023-05-30T13:23:33Z</dcterms:created>
  <dcterms:modified xsi:type="dcterms:W3CDTF">2025-09-01T08:18:43Z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rache">
    <vt:lpwstr>Deutsch</vt:lpwstr>
  </property>
  <property fmtid="{D5CDD505-2E9C-101B-9397-08002B2CF9AE}" pid="3" name="ContentTypeId">
    <vt:lpwstr>0x0101004E1E6C15FD80AF49AEB1DEFF5F33194F</vt:lpwstr>
  </property>
</Properties>
</file>