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8" r:id="rId4"/>
  </p:sldMasterIdLst>
  <p:notesMasterIdLst>
    <p:notesMasterId r:id="rId36"/>
  </p:notesMasterIdLst>
  <p:handoutMasterIdLst>
    <p:handoutMasterId r:id="rId37"/>
  </p:handoutMasterIdLst>
  <p:sldIdLst>
    <p:sldId id="679" r:id="rId5"/>
    <p:sldId id="748" r:id="rId6"/>
    <p:sldId id="667" r:id="rId7"/>
    <p:sldId id="654" r:id="rId8"/>
    <p:sldId id="767" r:id="rId9"/>
    <p:sldId id="759" r:id="rId10"/>
    <p:sldId id="781" r:id="rId11"/>
    <p:sldId id="780" r:id="rId12"/>
    <p:sldId id="766" r:id="rId13"/>
    <p:sldId id="742" r:id="rId14"/>
    <p:sldId id="722" r:id="rId15"/>
    <p:sldId id="761" r:id="rId16"/>
    <p:sldId id="777" r:id="rId17"/>
    <p:sldId id="763" r:id="rId18"/>
    <p:sldId id="762" r:id="rId19"/>
    <p:sldId id="765" r:id="rId20"/>
    <p:sldId id="768" r:id="rId21"/>
    <p:sldId id="683" r:id="rId22"/>
    <p:sldId id="769" r:id="rId23"/>
    <p:sldId id="764" r:id="rId24"/>
    <p:sldId id="736" r:id="rId25"/>
    <p:sldId id="770" r:id="rId26"/>
    <p:sldId id="773" r:id="rId27"/>
    <p:sldId id="779" r:id="rId28"/>
    <p:sldId id="782" r:id="rId29"/>
    <p:sldId id="778" r:id="rId30"/>
    <p:sldId id="771" r:id="rId31"/>
    <p:sldId id="719" r:id="rId32"/>
    <p:sldId id="671" r:id="rId33"/>
    <p:sldId id="668" r:id="rId34"/>
    <p:sldId id="687" r:id="rId35"/>
  </p:sldIdLst>
  <p:sldSz cx="9144000" cy="5143500" type="screen16x9"/>
  <p:notesSz cx="6858000" cy="9144000"/>
  <p:embeddedFontLst>
    <p:embeddedFont>
      <p:font typeface="TheSans UHH" panose="020B0604020202020204" charset="0"/>
      <p:regular r:id="rId38"/>
      <p:bold r:id="rId39"/>
      <p:italic r:id="rId40"/>
      <p:boldItalic r:id="rId41"/>
    </p:embeddedFont>
  </p:embeddedFont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6312597-6606-9E3A-D41D-F5C602AFE954}" name="Tobias Wegener" initials="TW" userId="S::tobias.wegener@uni-hamburg.de::6b6b4fba-7ccc-4b6b-a6f1-d5cf079027d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iane Neumann" initials="AN" lastIdx="3" clrIdx="0">
    <p:extLst>
      <p:ext uri="{19B8F6BF-5375-455C-9EA6-DF929625EA0E}">
        <p15:presenceInfo xmlns:p15="http://schemas.microsoft.com/office/powerpoint/2012/main" userId="Ariane Neu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271BB"/>
    <a:srgbClr val="3B515B"/>
    <a:srgbClr val="3C515B"/>
    <a:srgbClr val="80B8DD"/>
    <a:srgbClr val="E2001A"/>
    <a:srgbClr val="E5F5FA"/>
    <a:srgbClr val="000000"/>
    <a:srgbClr val="9DA8AD"/>
    <a:srgbClr val="B6B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2DE63D5-997A-4646-A377-4702673A728D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Designformatvorlage 1 - Akz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Designformatvorlage 2 - Akz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Designformatvorlage 2 - Akz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7CE84F3-28C3-443E-9E96-99CF82512B78}" styleName="Dunkle Formatvorlage 1 - Akz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unkle Formatvorlage 1 - Akz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0" autoAdjust="0"/>
    <p:restoredTop sz="96374" autoAdjust="0"/>
  </p:normalViewPr>
  <p:slideViewPr>
    <p:cSldViewPr snapToObjects="1">
      <p:cViewPr varScale="1">
        <p:scale>
          <a:sx n="114" d="100"/>
          <a:sy n="114" d="100"/>
        </p:scale>
        <p:origin x="60" y="168"/>
      </p:cViewPr>
      <p:guideLst/>
    </p:cSldViewPr>
  </p:slideViewPr>
  <p:outlineViewPr>
    <p:cViewPr>
      <p:scale>
        <a:sx n="33" d="100"/>
        <a:sy n="33" d="100"/>
      </p:scale>
      <p:origin x="0" y="-6474"/>
    </p:cViewPr>
  </p:outlineViewPr>
  <p:notesTextViewPr>
    <p:cViewPr>
      <p:scale>
        <a:sx n="70" d="100"/>
        <a:sy n="7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354AC3-7A17-4825-BF66-D8E8A5D12868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AB0113D-665D-4766-9D15-8EAE40E35D5E}">
      <dgm:prSet phldrT="[Text]" custT="1"/>
      <dgm:spPr/>
      <dgm:t>
        <a:bodyPr/>
        <a:lstStyle/>
        <a:p>
          <a:r>
            <a:rPr lang="de-DE" sz="2000" dirty="0"/>
            <a:t>…als Werkzeug für Ideen und Struktur</a:t>
          </a:r>
        </a:p>
        <a:p>
          <a:r>
            <a:rPr lang="de-DE" sz="1800" dirty="0"/>
            <a:t>-&gt;</a:t>
          </a:r>
          <a:r>
            <a:rPr lang="de-DE" sz="1800" i="1" dirty="0"/>
            <a:t>Nutzung abstimmen und transparent offenlegen</a:t>
          </a:r>
          <a:endParaRPr lang="de-DE" sz="2400" i="1" dirty="0"/>
        </a:p>
      </dgm:t>
    </dgm:pt>
    <dgm:pt modelId="{02DCE7F2-062C-48E3-970C-353A4F97F517}" type="parTrans" cxnId="{72063121-7AE1-4D6D-A3FB-E369B681AB54}">
      <dgm:prSet/>
      <dgm:spPr/>
      <dgm:t>
        <a:bodyPr/>
        <a:lstStyle/>
        <a:p>
          <a:endParaRPr lang="de-DE"/>
        </a:p>
      </dgm:t>
    </dgm:pt>
    <dgm:pt modelId="{E0678447-6B1A-4973-8B18-FD5CDA49B5F9}" type="sibTrans" cxnId="{72063121-7AE1-4D6D-A3FB-E369B681AB54}">
      <dgm:prSet/>
      <dgm:spPr/>
      <dgm:t>
        <a:bodyPr/>
        <a:lstStyle/>
        <a:p>
          <a:endParaRPr lang="de-DE"/>
        </a:p>
      </dgm:t>
    </dgm:pt>
    <dgm:pt modelId="{538C639B-92D7-4BD3-94CA-F59D9D188940}">
      <dgm:prSet phldrT="[Text]" custT="1"/>
      <dgm:spPr/>
      <dgm:t>
        <a:bodyPr/>
        <a:lstStyle/>
        <a:p>
          <a:r>
            <a:rPr lang="de-DE" sz="2000" dirty="0"/>
            <a:t>…als Ersatz für Recherche/ Schreiben</a:t>
          </a:r>
        </a:p>
        <a:p>
          <a:r>
            <a:rPr lang="de-DE" sz="1800" dirty="0"/>
            <a:t>-&gt;</a:t>
          </a:r>
          <a:r>
            <a:rPr lang="de-DE" sz="1800" i="1" dirty="0"/>
            <a:t>problematische nicht wissenschaftliche Praxis</a:t>
          </a:r>
        </a:p>
      </dgm:t>
    </dgm:pt>
    <dgm:pt modelId="{0E970742-62DE-40A9-8176-AEE84CADFD8A}" type="parTrans" cxnId="{6C48B476-1A7D-44A2-A192-82366F9AA3B5}">
      <dgm:prSet/>
      <dgm:spPr/>
      <dgm:t>
        <a:bodyPr/>
        <a:lstStyle/>
        <a:p>
          <a:endParaRPr lang="de-DE"/>
        </a:p>
      </dgm:t>
    </dgm:pt>
    <dgm:pt modelId="{D3136B6E-724B-478E-A49E-76D4C0A2C327}" type="sibTrans" cxnId="{6C48B476-1A7D-44A2-A192-82366F9AA3B5}">
      <dgm:prSet/>
      <dgm:spPr/>
      <dgm:t>
        <a:bodyPr/>
        <a:lstStyle/>
        <a:p>
          <a:endParaRPr lang="de-DE"/>
        </a:p>
      </dgm:t>
    </dgm:pt>
    <dgm:pt modelId="{E056B390-3021-4B5D-9DC0-A1CC2EA54F2A}" type="pres">
      <dgm:prSet presAssocID="{49354AC3-7A17-4825-BF66-D8E8A5D12868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F84A419F-9895-4FFE-A3A4-7239E22AD87A}" type="pres">
      <dgm:prSet presAssocID="{49354AC3-7A17-4825-BF66-D8E8A5D12868}" presName="Background" presStyleLbl="bgImgPlace1" presStyleIdx="0" presStyleCnt="1" custScaleX="91368" custLinFactNeighborX="-921" custLinFactNeighborY="-1151"/>
      <dgm:spPr/>
    </dgm:pt>
    <dgm:pt modelId="{8D90B1EF-EF45-44C6-A1C0-B84ADA0C8C9E}" type="pres">
      <dgm:prSet presAssocID="{49354AC3-7A17-4825-BF66-D8E8A5D12868}" presName="ParentText1" presStyleLbl="revTx" presStyleIdx="0" presStyleCnt="2" custScaleX="88664" custScaleY="112834" custLinFactNeighborX="0" custLinFactNeighborY="-3447">
        <dgm:presLayoutVars>
          <dgm:chMax val="0"/>
          <dgm:chPref val="0"/>
          <dgm:bulletEnabled val="1"/>
        </dgm:presLayoutVars>
      </dgm:prSet>
      <dgm:spPr/>
    </dgm:pt>
    <dgm:pt modelId="{B7A91AAC-ADDC-471A-AAB9-617C65882AC6}" type="pres">
      <dgm:prSet presAssocID="{49354AC3-7A17-4825-BF66-D8E8A5D12868}" presName="ParentText2" presStyleLbl="revTx" presStyleIdx="1" presStyleCnt="2" custScaleX="94534" custScaleY="108588" custLinFactNeighborX="0" custLinFactNeighborY="-6569">
        <dgm:presLayoutVars>
          <dgm:chMax val="0"/>
          <dgm:chPref val="0"/>
          <dgm:bulletEnabled val="1"/>
        </dgm:presLayoutVars>
      </dgm:prSet>
      <dgm:spPr/>
    </dgm:pt>
    <dgm:pt modelId="{2D7C783E-8C00-4FD5-8329-D8E0C28B0D6E}" type="pres">
      <dgm:prSet presAssocID="{49354AC3-7A17-4825-BF66-D8E8A5D12868}" presName="Plus" presStyleLbl="alignNode1" presStyleIdx="0" presStyleCnt="2"/>
      <dgm:spPr/>
    </dgm:pt>
    <dgm:pt modelId="{D9D9D092-4AC1-4730-896B-C7E9DB19E05E}" type="pres">
      <dgm:prSet presAssocID="{49354AC3-7A17-4825-BF66-D8E8A5D12868}" presName="Minus" presStyleLbl="alignNode1" presStyleIdx="1" presStyleCnt="2"/>
      <dgm:spPr/>
    </dgm:pt>
    <dgm:pt modelId="{51FF5D7B-1CE2-4AEE-8E6E-8BDE4D608D3A}" type="pres">
      <dgm:prSet presAssocID="{49354AC3-7A17-4825-BF66-D8E8A5D12868}" presName="Divider" presStyleLbl="parChTrans1D1" presStyleIdx="0" presStyleCnt="1" custLinFactX="-5802203" custLinFactNeighborX="-5900000" custLinFactNeighborY="-193"/>
      <dgm:spPr/>
    </dgm:pt>
  </dgm:ptLst>
  <dgm:cxnLst>
    <dgm:cxn modelId="{72063121-7AE1-4D6D-A3FB-E369B681AB54}" srcId="{49354AC3-7A17-4825-BF66-D8E8A5D12868}" destId="{DAB0113D-665D-4766-9D15-8EAE40E35D5E}" srcOrd="0" destOrd="0" parTransId="{02DCE7F2-062C-48E3-970C-353A4F97F517}" sibTransId="{E0678447-6B1A-4973-8B18-FD5CDA49B5F9}"/>
    <dgm:cxn modelId="{6C48B476-1A7D-44A2-A192-82366F9AA3B5}" srcId="{49354AC3-7A17-4825-BF66-D8E8A5D12868}" destId="{538C639B-92D7-4BD3-94CA-F59D9D188940}" srcOrd="1" destOrd="0" parTransId="{0E970742-62DE-40A9-8176-AEE84CADFD8A}" sibTransId="{D3136B6E-724B-478E-A49E-76D4C0A2C327}"/>
    <dgm:cxn modelId="{AF88BD9B-C533-4589-B3B2-878D77D9EA77}" type="presOf" srcId="{DAB0113D-665D-4766-9D15-8EAE40E35D5E}" destId="{8D90B1EF-EF45-44C6-A1C0-B84ADA0C8C9E}" srcOrd="0" destOrd="0" presId="urn:microsoft.com/office/officeart/2009/3/layout/PlusandMinus"/>
    <dgm:cxn modelId="{AFB525BC-BCEF-4743-9D63-E26F71432A2A}" type="presOf" srcId="{538C639B-92D7-4BD3-94CA-F59D9D188940}" destId="{B7A91AAC-ADDC-471A-AAB9-617C65882AC6}" srcOrd="0" destOrd="0" presId="urn:microsoft.com/office/officeart/2009/3/layout/PlusandMinus"/>
    <dgm:cxn modelId="{DE1FE0FA-1C8E-44CD-83D7-10E1CFB7764E}" type="presOf" srcId="{49354AC3-7A17-4825-BF66-D8E8A5D12868}" destId="{E056B390-3021-4B5D-9DC0-A1CC2EA54F2A}" srcOrd="0" destOrd="0" presId="urn:microsoft.com/office/officeart/2009/3/layout/PlusandMinus"/>
    <dgm:cxn modelId="{D7DBC53B-808E-4B8E-B75F-7C3B26C0DC30}" type="presParOf" srcId="{E056B390-3021-4B5D-9DC0-A1CC2EA54F2A}" destId="{F84A419F-9895-4FFE-A3A4-7239E22AD87A}" srcOrd="0" destOrd="0" presId="urn:microsoft.com/office/officeart/2009/3/layout/PlusandMinus"/>
    <dgm:cxn modelId="{80BF1F6A-BABE-4CD8-BE5D-A673381A2B9F}" type="presParOf" srcId="{E056B390-3021-4B5D-9DC0-A1CC2EA54F2A}" destId="{8D90B1EF-EF45-44C6-A1C0-B84ADA0C8C9E}" srcOrd="1" destOrd="0" presId="urn:microsoft.com/office/officeart/2009/3/layout/PlusandMinus"/>
    <dgm:cxn modelId="{4FF23214-9226-49DB-8EAA-46B7158C8F0A}" type="presParOf" srcId="{E056B390-3021-4B5D-9DC0-A1CC2EA54F2A}" destId="{B7A91AAC-ADDC-471A-AAB9-617C65882AC6}" srcOrd="2" destOrd="0" presId="urn:microsoft.com/office/officeart/2009/3/layout/PlusandMinus"/>
    <dgm:cxn modelId="{EA808E5F-810A-45BF-8F47-9F438AC54688}" type="presParOf" srcId="{E056B390-3021-4B5D-9DC0-A1CC2EA54F2A}" destId="{2D7C783E-8C00-4FD5-8329-D8E0C28B0D6E}" srcOrd="3" destOrd="0" presId="urn:microsoft.com/office/officeart/2009/3/layout/PlusandMinus"/>
    <dgm:cxn modelId="{EFC309FF-F34C-424C-AFEF-C9161880D706}" type="presParOf" srcId="{E056B390-3021-4B5D-9DC0-A1CC2EA54F2A}" destId="{D9D9D092-4AC1-4730-896B-C7E9DB19E05E}" srcOrd="4" destOrd="0" presId="urn:microsoft.com/office/officeart/2009/3/layout/PlusandMinus"/>
    <dgm:cxn modelId="{EE263436-7D89-48E2-8E00-E812144A72C5}" type="presParOf" srcId="{E056B390-3021-4B5D-9DC0-A1CC2EA54F2A}" destId="{51FF5D7B-1CE2-4AEE-8E6E-8BDE4D608D3A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431FF9-BC38-406D-8D42-5251B242468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67354EB-912C-43FC-A937-E464A6C63A1F}">
      <dgm:prSet/>
      <dgm:spPr/>
      <dgm:t>
        <a:bodyPr/>
        <a:lstStyle/>
        <a:p>
          <a:r>
            <a:rPr lang="de-DE" dirty="0"/>
            <a:t>Nutzung unerlaubter Hilfsmittel: </a:t>
          </a:r>
        </a:p>
        <a:p>
          <a:r>
            <a:rPr lang="de-DE" dirty="0"/>
            <a:t>Plagiat oder </a:t>
          </a:r>
          <a:r>
            <a:rPr lang="de-DE" dirty="0" err="1"/>
            <a:t>gKI</a:t>
          </a:r>
          <a:endParaRPr lang="de-DE" dirty="0"/>
        </a:p>
      </dgm:t>
    </dgm:pt>
    <dgm:pt modelId="{0CBB2F57-8BEF-42EF-8C97-87B1D7D6A560}" type="parTrans" cxnId="{3A446948-F692-4DEE-9E4A-CF67953E90D4}">
      <dgm:prSet/>
      <dgm:spPr/>
      <dgm:t>
        <a:bodyPr/>
        <a:lstStyle/>
        <a:p>
          <a:endParaRPr lang="de-DE"/>
        </a:p>
      </dgm:t>
    </dgm:pt>
    <dgm:pt modelId="{7C59B8FC-C801-411D-9F9E-D75CF7D351D6}" type="sibTrans" cxnId="{3A446948-F692-4DEE-9E4A-CF67953E90D4}">
      <dgm:prSet/>
      <dgm:spPr/>
      <dgm:t>
        <a:bodyPr/>
        <a:lstStyle/>
        <a:p>
          <a:endParaRPr lang="de-DE"/>
        </a:p>
      </dgm:t>
    </dgm:pt>
    <dgm:pt modelId="{6C733CBC-9875-4BEE-B9CE-262A727956FA}">
      <dgm:prSet/>
      <dgm:spPr/>
      <dgm:t>
        <a:bodyPr/>
        <a:lstStyle/>
        <a:p>
          <a:r>
            <a:rPr lang="de-DE"/>
            <a:t>Übernahme und/oder Erstellung von Texten ohne wissenschaftliche Eigenleistung</a:t>
          </a:r>
        </a:p>
      </dgm:t>
    </dgm:pt>
    <dgm:pt modelId="{A2CC681D-D8F9-42EE-ACA7-266438C390DA}" type="parTrans" cxnId="{23FE138D-E66E-42B2-A9CA-BC37C22796CE}">
      <dgm:prSet/>
      <dgm:spPr/>
      <dgm:t>
        <a:bodyPr/>
        <a:lstStyle/>
        <a:p>
          <a:endParaRPr lang="de-DE"/>
        </a:p>
      </dgm:t>
    </dgm:pt>
    <dgm:pt modelId="{8AB47CBE-6B2E-4568-8B8D-D355CF061C2A}" type="sibTrans" cxnId="{23FE138D-E66E-42B2-A9CA-BC37C22796CE}">
      <dgm:prSet/>
      <dgm:spPr/>
      <dgm:t>
        <a:bodyPr/>
        <a:lstStyle/>
        <a:p>
          <a:endParaRPr lang="de-DE"/>
        </a:p>
      </dgm:t>
    </dgm:pt>
    <dgm:pt modelId="{588AB975-9597-4D24-A85F-0B4713D9735B}">
      <dgm:prSet/>
      <dgm:spPr/>
      <dgm:t>
        <a:bodyPr/>
        <a:lstStyle/>
        <a:p>
          <a:r>
            <a:rPr lang="de-DE"/>
            <a:t>Fehlende, gefälschte bzw. nicht nachprüfbare Quellen durch gKI-Outputs  </a:t>
          </a:r>
        </a:p>
      </dgm:t>
    </dgm:pt>
    <dgm:pt modelId="{9AB6D742-7F94-442E-8870-0D2EFF501EE1}" type="parTrans" cxnId="{8A4DC0A1-E0F1-448D-AEBE-EB48B523A3B8}">
      <dgm:prSet/>
      <dgm:spPr/>
      <dgm:t>
        <a:bodyPr/>
        <a:lstStyle/>
        <a:p>
          <a:endParaRPr lang="de-DE"/>
        </a:p>
      </dgm:t>
    </dgm:pt>
    <dgm:pt modelId="{A0D50DDA-41E4-47F7-9872-14FDCFB4509D}" type="sibTrans" cxnId="{8A4DC0A1-E0F1-448D-AEBE-EB48B523A3B8}">
      <dgm:prSet/>
      <dgm:spPr/>
      <dgm:t>
        <a:bodyPr/>
        <a:lstStyle/>
        <a:p>
          <a:endParaRPr lang="de-DE"/>
        </a:p>
      </dgm:t>
    </dgm:pt>
    <dgm:pt modelId="{6FA0E7FA-002E-421C-8970-861964237584}">
      <dgm:prSet/>
      <dgm:spPr/>
      <dgm:t>
        <a:bodyPr/>
        <a:lstStyle/>
        <a:p>
          <a:r>
            <a:rPr lang="de-DE"/>
            <a:t>Plagiatsrisiko durch Übernahme von gKI-Formulierungen  </a:t>
          </a:r>
        </a:p>
      </dgm:t>
    </dgm:pt>
    <dgm:pt modelId="{BE1D3A28-2D3C-4642-950E-47FCF0534915}" type="parTrans" cxnId="{DCC510B5-5BC6-4D52-9C40-8489ABA57E8C}">
      <dgm:prSet/>
      <dgm:spPr/>
      <dgm:t>
        <a:bodyPr/>
        <a:lstStyle/>
        <a:p>
          <a:endParaRPr lang="de-DE"/>
        </a:p>
      </dgm:t>
    </dgm:pt>
    <dgm:pt modelId="{71627EA0-77B8-4C47-9C30-1A496662D89B}" type="sibTrans" cxnId="{DCC510B5-5BC6-4D52-9C40-8489ABA57E8C}">
      <dgm:prSet/>
      <dgm:spPr/>
      <dgm:t>
        <a:bodyPr/>
        <a:lstStyle/>
        <a:p>
          <a:endParaRPr lang="de-DE"/>
        </a:p>
      </dgm:t>
    </dgm:pt>
    <dgm:pt modelId="{1C85B259-5930-44E9-ADC0-4A398FEDE5A4}">
      <dgm:prSet/>
      <dgm:spPr/>
      <dgm:t>
        <a:bodyPr/>
        <a:lstStyle/>
        <a:p>
          <a:r>
            <a:rPr lang="de-DE"/>
            <a:t>Unvollständige/fehlende Offenlegung der gKI-Nutzung  </a:t>
          </a:r>
        </a:p>
      </dgm:t>
    </dgm:pt>
    <dgm:pt modelId="{2826B2C8-F111-4612-B7F7-8424611C308F}" type="parTrans" cxnId="{C0C0BCF9-347C-40EB-AED4-7BE53F86A229}">
      <dgm:prSet/>
      <dgm:spPr/>
      <dgm:t>
        <a:bodyPr/>
        <a:lstStyle/>
        <a:p>
          <a:endParaRPr lang="de-DE"/>
        </a:p>
      </dgm:t>
    </dgm:pt>
    <dgm:pt modelId="{CF8B6123-3A23-4521-84F2-FE4DF132DEFE}" type="sibTrans" cxnId="{C0C0BCF9-347C-40EB-AED4-7BE53F86A229}">
      <dgm:prSet/>
      <dgm:spPr/>
      <dgm:t>
        <a:bodyPr/>
        <a:lstStyle/>
        <a:p>
          <a:endParaRPr lang="de-DE"/>
        </a:p>
      </dgm:t>
    </dgm:pt>
    <dgm:pt modelId="{BC2CFA2B-0034-47AD-BE3B-47163FF22A69}" type="pres">
      <dgm:prSet presAssocID="{B2431FF9-BC38-406D-8D42-5251B2424685}" presName="linear" presStyleCnt="0">
        <dgm:presLayoutVars>
          <dgm:animLvl val="lvl"/>
          <dgm:resizeHandles val="exact"/>
        </dgm:presLayoutVars>
      </dgm:prSet>
      <dgm:spPr/>
    </dgm:pt>
    <dgm:pt modelId="{9D21B917-E9D3-4F6B-B586-D60AD068E169}" type="pres">
      <dgm:prSet presAssocID="{067354EB-912C-43FC-A937-E464A6C63A1F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175D6892-89FB-4097-A0A8-EF6DD0EFCC19}" type="pres">
      <dgm:prSet presAssocID="{067354EB-912C-43FC-A937-E464A6C63A1F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3D7BE26-BE2A-43E1-BCA4-103B3B8EA3CD}" type="presOf" srcId="{6FA0E7FA-002E-421C-8970-861964237584}" destId="{175D6892-89FB-4097-A0A8-EF6DD0EFCC19}" srcOrd="0" destOrd="2" presId="urn:microsoft.com/office/officeart/2005/8/layout/vList2"/>
    <dgm:cxn modelId="{5FBC572D-B641-47A0-AF79-DF955DC6FE8B}" type="presOf" srcId="{B2431FF9-BC38-406D-8D42-5251B2424685}" destId="{BC2CFA2B-0034-47AD-BE3B-47163FF22A69}" srcOrd="0" destOrd="0" presId="urn:microsoft.com/office/officeart/2005/8/layout/vList2"/>
    <dgm:cxn modelId="{3A446948-F692-4DEE-9E4A-CF67953E90D4}" srcId="{B2431FF9-BC38-406D-8D42-5251B2424685}" destId="{067354EB-912C-43FC-A937-E464A6C63A1F}" srcOrd="0" destOrd="0" parTransId="{0CBB2F57-8BEF-42EF-8C97-87B1D7D6A560}" sibTransId="{7C59B8FC-C801-411D-9F9E-D75CF7D351D6}"/>
    <dgm:cxn modelId="{FC8AD151-386E-448D-9C12-C9EDD5467672}" type="presOf" srcId="{1C85B259-5930-44E9-ADC0-4A398FEDE5A4}" destId="{175D6892-89FB-4097-A0A8-EF6DD0EFCC19}" srcOrd="0" destOrd="3" presId="urn:microsoft.com/office/officeart/2005/8/layout/vList2"/>
    <dgm:cxn modelId="{23FE138D-E66E-42B2-A9CA-BC37C22796CE}" srcId="{067354EB-912C-43FC-A937-E464A6C63A1F}" destId="{6C733CBC-9875-4BEE-B9CE-262A727956FA}" srcOrd="0" destOrd="0" parTransId="{A2CC681D-D8F9-42EE-ACA7-266438C390DA}" sibTransId="{8AB47CBE-6B2E-4568-8B8D-D355CF061C2A}"/>
    <dgm:cxn modelId="{8A4DC0A1-E0F1-448D-AEBE-EB48B523A3B8}" srcId="{067354EB-912C-43FC-A937-E464A6C63A1F}" destId="{588AB975-9597-4D24-A85F-0B4713D9735B}" srcOrd="1" destOrd="0" parTransId="{9AB6D742-7F94-442E-8870-0D2EFF501EE1}" sibTransId="{A0D50DDA-41E4-47F7-9872-14FDCFB4509D}"/>
    <dgm:cxn modelId="{C40E47A9-E672-4349-B51D-A92E594A52AF}" type="presOf" srcId="{588AB975-9597-4D24-A85F-0B4713D9735B}" destId="{175D6892-89FB-4097-A0A8-EF6DD0EFCC19}" srcOrd="0" destOrd="1" presId="urn:microsoft.com/office/officeart/2005/8/layout/vList2"/>
    <dgm:cxn modelId="{DCC510B5-5BC6-4D52-9C40-8489ABA57E8C}" srcId="{067354EB-912C-43FC-A937-E464A6C63A1F}" destId="{6FA0E7FA-002E-421C-8970-861964237584}" srcOrd="2" destOrd="0" parTransId="{BE1D3A28-2D3C-4642-950E-47FCF0534915}" sibTransId="{71627EA0-77B8-4C47-9C30-1A496662D89B}"/>
    <dgm:cxn modelId="{66D148B5-2414-4FA4-A8A4-59105E4CF8C1}" type="presOf" srcId="{067354EB-912C-43FC-A937-E464A6C63A1F}" destId="{9D21B917-E9D3-4F6B-B586-D60AD068E169}" srcOrd="0" destOrd="0" presId="urn:microsoft.com/office/officeart/2005/8/layout/vList2"/>
    <dgm:cxn modelId="{853DDBE6-3CD0-49BA-9DD5-3DEA570174ED}" type="presOf" srcId="{6C733CBC-9875-4BEE-B9CE-262A727956FA}" destId="{175D6892-89FB-4097-A0A8-EF6DD0EFCC19}" srcOrd="0" destOrd="0" presId="urn:microsoft.com/office/officeart/2005/8/layout/vList2"/>
    <dgm:cxn modelId="{C0C0BCF9-347C-40EB-AED4-7BE53F86A229}" srcId="{067354EB-912C-43FC-A937-E464A6C63A1F}" destId="{1C85B259-5930-44E9-ADC0-4A398FEDE5A4}" srcOrd="3" destOrd="0" parTransId="{2826B2C8-F111-4612-B7F7-8424611C308F}" sibTransId="{CF8B6123-3A23-4521-84F2-FE4DF132DEFE}"/>
    <dgm:cxn modelId="{4917B3E1-224B-4B09-A4D2-DB45CD2158B2}" type="presParOf" srcId="{BC2CFA2B-0034-47AD-BE3B-47163FF22A69}" destId="{9D21B917-E9D3-4F6B-B586-D60AD068E169}" srcOrd="0" destOrd="0" presId="urn:microsoft.com/office/officeart/2005/8/layout/vList2"/>
    <dgm:cxn modelId="{C5C91B1D-1B39-40C6-9B0D-29AD9EC5E694}" type="presParOf" srcId="{BC2CFA2B-0034-47AD-BE3B-47163FF22A69}" destId="{175D6892-89FB-4097-A0A8-EF6DD0EFCC1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3B7255-B005-41A8-B695-C3A3366E4A2B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C2254A7-0E33-443D-AD12-84B5AF62B99E}">
      <dgm:prSet/>
      <dgm:spPr/>
      <dgm:t>
        <a:bodyPr/>
        <a:lstStyle/>
        <a:p>
          <a:r>
            <a:rPr lang="de-DE" b="1" dirty="0"/>
            <a:t>Prüfungsrechtliche Konsequenzen</a:t>
          </a:r>
          <a:endParaRPr lang="de-DE" dirty="0"/>
        </a:p>
      </dgm:t>
    </dgm:pt>
    <dgm:pt modelId="{4F41C47F-929B-42C9-ABBF-B4521FC03FA4}" type="parTrans" cxnId="{2A6B0A46-E164-468A-BE13-DD0A5CE2631F}">
      <dgm:prSet/>
      <dgm:spPr/>
      <dgm:t>
        <a:bodyPr/>
        <a:lstStyle/>
        <a:p>
          <a:endParaRPr lang="de-DE"/>
        </a:p>
      </dgm:t>
    </dgm:pt>
    <dgm:pt modelId="{F64B17F8-48DE-4848-9ECB-CD08882D8805}" type="sibTrans" cxnId="{2A6B0A46-E164-468A-BE13-DD0A5CE2631F}">
      <dgm:prSet/>
      <dgm:spPr/>
      <dgm:t>
        <a:bodyPr/>
        <a:lstStyle/>
        <a:p>
          <a:endParaRPr lang="de-DE"/>
        </a:p>
      </dgm:t>
    </dgm:pt>
    <dgm:pt modelId="{537108F7-D71C-4248-9737-2A452FD60040}">
      <dgm:prSet/>
      <dgm:spPr/>
      <dgm:t>
        <a:bodyPr/>
        <a:lstStyle/>
        <a:p>
          <a:r>
            <a:rPr lang="de-DE" dirty="0"/>
            <a:t>Festgestellte Täuschung führt zum </a:t>
          </a:r>
          <a:r>
            <a:rPr lang="de-DE" b="1" dirty="0">
              <a:pattFill prst="ltHorz">
                <a:fgClr>
                  <a:schemeClr val="lt1"/>
                </a:fgClr>
                <a:bgClr>
                  <a:schemeClr val="bg1"/>
                </a:bgClr>
              </a:pattFill>
            </a:rPr>
            <a:t>Nichtbestehen</a:t>
          </a:r>
          <a:r>
            <a:rPr lang="de-DE" dirty="0"/>
            <a:t> des Prüfungsversuchs</a:t>
          </a:r>
        </a:p>
        <a:p>
          <a:r>
            <a:rPr lang="de-DE" dirty="0">
              <a:solidFill>
                <a:schemeClr val="tx1"/>
              </a:solidFill>
              <a:effectLst/>
            </a:rPr>
            <a:t>			</a:t>
          </a:r>
        </a:p>
      </dgm:t>
    </dgm:pt>
    <dgm:pt modelId="{FEAF20FA-4CDD-41B4-923E-D461086BC90B}" type="parTrans" cxnId="{1EB1B0F1-095D-4F55-9781-66993951B2FC}">
      <dgm:prSet/>
      <dgm:spPr/>
      <dgm:t>
        <a:bodyPr/>
        <a:lstStyle/>
        <a:p>
          <a:endParaRPr lang="de-DE"/>
        </a:p>
      </dgm:t>
    </dgm:pt>
    <dgm:pt modelId="{2C8CF70F-1884-4EF6-8DA2-54F6FDE15BAF}" type="sibTrans" cxnId="{1EB1B0F1-095D-4F55-9781-66993951B2FC}">
      <dgm:prSet/>
      <dgm:spPr/>
      <dgm:t>
        <a:bodyPr/>
        <a:lstStyle/>
        <a:p>
          <a:endParaRPr lang="de-DE"/>
        </a:p>
      </dgm:t>
    </dgm:pt>
    <dgm:pt modelId="{C83475E0-C9CD-42DF-95D4-00F93AE2B7D4}">
      <dgm:prSet/>
      <dgm:spPr/>
      <dgm:t>
        <a:bodyPr/>
        <a:lstStyle/>
        <a:p>
          <a:r>
            <a:rPr lang="de-DE" b="1" dirty="0"/>
            <a:t>Sanktionen</a:t>
          </a:r>
          <a:r>
            <a:rPr lang="de-DE" dirty="0"/>
            <a:t> bei besonders </a:t>
          </a:r>
          <a:r>
            <a:rPr lang="de-DE" u="sng" dirty="0"/>
            <a:t>schweren</a:t>
          </a:r>
          <a:r>
            <a:rPr lang="de-DE" dirty="0"/>
            <a:t> Fällen der Täuschung </a:t>
          </a:r>
          <a:r>
            <a:rPr lang="de-DE" b="0" dirty="0"/>
            <a:t>möglich:</a:t>
          </a:r>
        </a:p>
      </dgm:t>
    </dgm:pt>
    <dgm:pt modelId="{ADCD494D-50EE-48B6-B358-79F253A8A5B6}" type="parTrans" cxnId="{D9B95BE7-F136-499B-864F-DB74C5D8B5EC}">
      <dgm:prSet/>
      <dgm:spPr/>
      <dgm:t>
        <a:bodyPr/>
        <a:lstStyle/>
        <a:p>
          <a:endParaRPr lang="de-DE"/>
        </a:p>
      </dgm:t>
    </dgm:pt>
    <dgm:pt modelId="{0B3F7D38-571B-466D-9582-459AC5829D02}" type="sibTrans" cxnId="{D9B95BE7-F136-499B-864F-DB74C5D8B5EC}">
      <dgm:prSet/>
      <dgm:spPr/>
      <dgm:t>
        <a:bodyPr/>
        <a:lstStyle/>
        <a:p>
          <a:endParaRPr lang="de-DE"/>
        </a:p>
      </dgm:t>
    </dgm:pt>
    <dgm:pt modelId="{159BF052-51DF-48DA-8DD9-5859183479E5}">
      <dgm:prSet/>
      <dgm:spPr/>
      <dgm:t>
        <a:bodyPr/>
        <a:lstStyle/>
        <a:p>
          <a:r>
            <a:rPr lang="de-DE" dirty="0"/>
            <a:t>Exmatrikulation </a:t>
          </a:r>
        </a:p>
      </dgm:t>
    </dgm:pt>
    <dgm:pt modelId="{65559D92-E1EE-487A-8633-CA8B0128CB72}" type="parTrans" cxnId="{C489C1A4-2787-4F19-860C-9C07E7B75E69}">
      <dgm:prSet/>
      <dgm:spPr/>
      <dgm:t>
        <a:bodyPr/>
        <a:lstStyle/>
        <a:p>
          <a:endParaRPr lang="de-DE"/>
        </a:p>
      </dgm:t>
    </dgm:pt>
    <dgm:pt modelId="{4DBACB69-1B35-46A4-BD8C-75B77A2773FD}" type="sibTrans" cxnId="{C489C1A4-2787-4F19-860C-9C07E7B75E69}">
      <dgm:prSet/>
      <dgm:spPr/>
      <dgm:t>
        <a:bodyPr/>
        <a:lstStyle/>
        <a:p>
          <a:endParaRPr lang="de-DE"/>
        </a:p>
      </dgm:t>
    </dgm:pt>
    <dgm:pt modelId="{D07D2A05-187A-4BAA-A95E-9618175D0989}">
      <dgm:prSet/>
      <dgm:spPr/>
      <dgm:t>
        <a:bodyPr/>
        <a:lstStyle/>
        <a:p>
          <a:r>
            <a:rPr lang="de-DE" dirty="0">
              <a:solidFill>
                <a:schemeClr val="tx1"/>
              </a:solidFill>
              <a:effectLst/>
            </a:rPr>
            <a:t>Wiederholung</a:t>
          </a:r>
          <a:endParaRPr lang="de-DE" dirty="0"/>
        </a:p>
      </dgm:t>
    </dgm:pt>
    <dgm:pt modelId="{682EDEEB-11C9-4F75-8CB5-DA66CCAF805A}" type="parTrans" cxnId="{B854B6C9-7A65-4BCA-B747-098A13096DAF}">
      <dgm:prSet/>
      <dgm:spPr/>
      <dgm:t>
        <a:bodyPr/>
        <a:lstStyle/>
        <a:p>
          <a:endParaRPr lang="de-DE"/>
        </a:p>
      </dgm:t>
    </dgm:pt>
    <dgm:pt modelId="{48FFC270-88AE-400A-8DEB-A38451665168}" type="sibTrans" cxnId="{B854B6C9-7A65-4BCA-B747-098A13096DAF}">
      <dgm:prSet/>
      <dgm:spPr/>
      <dgm:t>
        <a:bodyPr/>
        <a:lstStyle/>
        <a:p>
          <a:endParaRPr lang="de-DE"/>
        </a:p>
      </dgm:t>
    </dgm:pt>
    <dgm:pt modelId="{DE45D5C8-3831-4D89-ABDF-88DF9D549E55}" type="pres">
      <dgm:prSet presAssocID="{AA3B7255-B005-41A8-B695-C3A3366E4A2B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70E5D849-F7F9-49F9-B891-023A118147EA}" type="pres">
      <dgm:prSet presAssocID="{AA3B7255-B005-41A8-B695-C3A3366E4A2B}" presName="outerBox" presStyleCnt="0"/>
      <dgm:spPr/>
    </dgm:pt>
    <dgm:pt modelId="{622674BB-B3C2-4B87-AE95-B7E34BB01BB7}" type="pres">
      <dgm:prSet presAssocID="{AA3B7255-B005-41A8-B695-C3A3366E4A2B}" presName="outerBoxParent" presStyleLbl="node1" presStyleIdx="0" presStyleCnt="3"/>
      <dgm:spPr/>
    </dgm:pt>
    <dgm:pt modelId="{C3AF2041-413E-44BF-B46E-8EF4EDB61429}" type="pres">
      <dgm:prSet presAssocID="{AA3B7255-B005-41A8-B695-C3A3366E4A2B}" presName="outerBoxChildren" presStyleCnt="0"/>
      <dgm:spPr/>
    </dgm:pt>
    <dgm:pt modelId="{E0A715E8-4021-446B-A5D3-6B4DD1333411}" type="pres">
      <dgm:prSet presAssocID="{AA3B7255-B005-41A8-B695-C3A3366E4A2B}" presName="middleBox" presStyleCnt="0"/>
      <dgm:spPr/>
    </dgm:pt>
    <dgm:pt modelId="{AC142316-1E36-4DDC-B836-965C53E5B98E}" type="pres">
      <dgm:prSet presAssocID="{AA3B7255-B005-41A8-B695-C3A3366E4A2B}" presName="middleBoxParent" presStyleLbl="node1" presStyleIdx="1" presStyleCnt="3"/>
      <dgm:spPr/>
    </dgm:pt>
    <dgm:pt modelId="{5925FE0A-5A35-4CCB-A596-904221686096}" type="pres">
      <dgm:prSet presAssocID="{AA3B7255-B005-41A8-B695-C3A3366E4A2B}" presName="middleBoxChildren" presStyleCnt="0"/>
      <dgm:spPr/>
    </dgm:pt>
    <dgm:pt modelId="{C06658E4-DE7B-4CED-A2B8-24A1D16011F2}" type="pres">
      <dgm:prSet presAssocID="{D07D2A05-187A-4BAA-A95E-9618175D0989}" presName="mChild" presStyleLbl="fgAcc1" presStyleIdx="0" presStyleCnt="2" custAng="10800000" custFlipVert="1" custScaleX="221849" custScaleY="21778" custLinFactX="100000" custLinFactNeighborX="120879" custLinFactNeighborY="-30870">
        <dgm:presLayoutVars>
          <dgm:bulletEnabled val="1"/>
        </dgm:presLayoutVars>
      </dgm:prSet>
      <dgm:spPr/>
    </dgm:pt>
    <dgm:pt modelId="{702177D5-AE3B-425F-ABCD-FF47E331D217}" type="pres">
      <dgm:prSet presAssocID="{AA3B7255-B005-41A8-B695-C3A3366E4A2B}" presName="centerBox" presStyleCnt="0"/>
      <dgm:spPr/>
    </dgm:pt>
    <dgm:pt modelId="{D5792703-3EA6-414C-92C2-BC31D5B09FF9}" type="pres">
      <dgm:prSet presAssocID="{AA3B7255-B005-41A8-B695-C3A3366E4A2B}" presName="centerBoxParent" presStyleLbl="node1" presStyleIdx="2" presStyleCnt="3" custScaleX="116122" custLinFactNeighborX="-13319" custLinFactNeighborY="552"/>
      <dgm:spPr/>
    </dgm:pt>
    <dgm:pt modelId="{3FBAAB14-D3E7-4353-B31F-7CC824A88666}" type="pres">
      <dgm:prSet presAssocID="{AA3B7255-B005-41A8-B695-C3A3366E4A2B}" presName="centerBoxChildren" presStyleCnt="0"/>
      <dgm:spPr/>
    </dgm:pt>
    <dgm:pt modelId="{33A4AFA1-F1A9-4DC3-9E40-8D057A57136E}" type="pres">
      <dgm:prSet presAssocID="{159BF052-51DF-48DA-8DD9-5859183479E5}" presName="cChild" presStyleLbl="fgAcc1" presStyleIdx="1" presStyleCnt="2" custScaleX="65474" custScaleY="72482" custLinFactNeighborX="11921" custLinFactNeighborY="-3380">
        <dgm:presLayoutVars>
          <dgm:bulletEnabled val="1"/>
        </dgm:presLayoutVars>
      </dgm:prSet>
      <dgm:spPr/>
    </dgm:pt>
  </dgm:ptLst>
  <dgm:cxnLst>
    <dgm:cxn modelId="{2A6B0A46-E164-468A-BE13-DD0A5CE2631F}" srcId="{AA3B7255-B005-41A8-B695-C3A3366E4A2B}" destId="{4C2254A7-0E33-443D-AD12-84B5AF62B99E}" srcOrd="0" destOrd="0" parTransId="{4F41C47F-929B-42C9-ABBF-B4521FC03FA4}" sibTransId="{F64B17F8-48DE-4848-9ECB-CD08882D8805}"/>
    <dgm:cxn modelId="{7EB94770-EF33-4489-924E-041824BA345D}" type="presOf" srcId="{537108F7-D71C-4248-9737-2A452FD60040}" destId="{AC142316-1E36-4DDC-B836-965C53E5B98E}" srcOrd="0" destOrd="0" presId="urn:microsoft.com/office/officeart/2005/8/layout/target2"/>
    <dgm:cxn modelId="{F493EF87-F0DA-4B3E-BA3D-CABE030FFEF0}" type="presOf" srcId="{AA3B7255-B005-41A8-B695-C3A3366E4A2B}" destId="{DE45D5C8-3831-4D89-ABDF-88DF9D549E55}" srcOrd="0" destOrd="0" presId="urn:microsoft.com/office/officeart/2005/8/layout/target2"/>
    <dgm:cxn modelId="{CF016A90-997D-498F-905C-4A17D487D891}" type="presOf" srcId="{159BF052-51DF-48DA-8DD9-5859183479E5}" destId="{33A4AFA1-F1A9-4DC3-9E40-8D057A57136E}" srcOrd="0" destOrd="0" presId="urn:microsoft.com/office/officeart/2005/8/layout/target2"/>
    <dgm:cxn modelId="{C489C1A4-2787-4F19-860C-9C07E7B75E69}" srcId="{C83475E0-C9CD-42DF-95D4-00F93AE2B7D4}" destId="{159BF052-51DF-48DA-8DD9-5859183479E5}" srcOrd="0" destOrd="0" parTransId="{65559D92-E1EE-487A-8633-CA8B0128CB72}" sibTransId="{4DBACB69-1B35-46A4-BD8C-75B77A2773FD}"/>
    <dgm:cxn modelId="{09E9BCA8-D081-4A9C-ABDD-2FB5D8004152}" type="presOf" srcId="{4C2254A7-0E33-443D-AD12-84B5AF62B99E}" destId="{622674BB-B3C2-4B87-AE95-B7E34BB01BB7}" srcOrd="0" destOrd="0" presId="urn:microsoft.com/office/officeart/2005/8/layout/target2"/>
    <dgm:cxn modelId="{B854B6C9-7A65-4BCA-B747-098A13096DAF}" srcId="{537108F7-D71C-4248-9737-2A452FD60040}" destId="{D07D2A05-187A-4BAA-A95E-9618175D0989}" srcOrd="0" destOrd="0" parTransId="{682EDEEB-11C9-4F75-8CB5-DA66CCAF805A}" sibTransId="{48FFC270-88AE-400A-8DEB-A38451665168}"/>
    <dgm:cxn modelId="{73C7F9E0-C0A1-4D8B-AC1B-582646CDCA55}" type="presOf" srcId="{C83475E0-C9CD-42DF-95D4-00F93AE2B7D4}" destId="{D5792703-3EA6-414C-92C2-BC31D5B09FF9}" srcOrd="0" destOrd="0" presId="urn:microsoft.com/office/officeart/2005/8/layout/target2"/>
    <dgm:cxn modelId="{D9B95BE7-F136-499B-864F-DB74C5D8B5EC}" srcId="{AA3B7255-B005-41A8-B695-C3A3366E4A2B}" destId="{C83475E0-C9CD-42DF-95D4-00F93AE2B7D4}" srcOrd="2" destOrd="0" parTransId="{ADCD494D-50EE-48B6-B358-79F253A8A5B6}" sibTransId="{0B3F7D38-571B-466D-9582-459AC5829D02}"/>
    <dgm:cxn modelId="{71E29EF0-9EFE-45BA-B30D-BF183C0DFEEB}" type="presOf" srcId="{D07D2A05-187A-4BAA-A95E-9618175D0989}" destId="{C06658E4-DE7B-4CED-A2B8-24A1D16011F2}" srcOrd="0" destOrd="0" presId="urn:microsoft.com/office/officeart/2005/8/layout/target2"/>
    <dgm:cxn modelId="{1EB1B0F1-095D-4F55-9781-66993951B2FC}" srcId="{AA3B7255-B005-41A8-B695-C3A3366E4A2B}" destId="{537108F7-D71C-4248-9737-2A452FD60040}" srcOrd="1" destOrd="0" parTransId="{FEAF20FA-4CDD-41B4-923E-D461086BC90B}" sibTransId="{2C8CF70F-1884-4EF6-8DA2-54F6FDE15BAF}"/>
    <dgm:cxn modelId="{B957E981-DF6E-4EF9-8B74-4C0CD27D83F1}" type="presParOf" srcId="{DE45D5C8-3831-4D89-ABDF-88DF9D549E55}" destId="{70E5D849-F7F9-49F9-B891-023A118147EA}" srcOrd="0" destOrd="0" presId="urn:microsoft.com/office/officeart/2005/8/layout/target2"/>
    <dgm:cxn modelId="{A41BF69D-F26B-44AE-A4EA-EDA4122259F8}" type="presParOf" srcId="{70E5D849-F7F9-49F9-B891-023A118147EA}" destId="{622674BB-B3C2-4B87-AE95-B7E34BB01BB7}" srcOrd="0" destOrd="0" presId="urn:microsoft.com/office/officeart/2005/8/layout/target2"/>
    <dgm:cxn modelId="{31087F70-7372-4B2B-9F5C-495F8A085594}" type="presParOf" srcId="{70E5D849-F7F9-49F9-B891-023A118147EA}" destId="{C3AF2041-413E-44BF-B46E-8EF4EDB61429}" srcOrd="1" destOrd="0" presId="urn:microsoft.com/office/officeart/2005/8/layout/target2"/>
    <dgm:cxn modelId="{BA6B3126-B049-4862-97D2-4717C4581341}" type="presParOf" srcId="{DE45D5C8-3831-4D89-ABDF-88DF9D549E55}" destId="{E0A715E8-4021-446B-A5D3-6B4DD1333411}" srcOrd="1" destOrd="0" presId="urn:microsoft.com/office/officeart/2005/8/layout/target2"/>
    <dgm:cxn modelId="{252F4680-B4E0-4A98-BEBA-5357EB6BB9A6}" type="presParOf" srcId="{E0A715E8-4021-446B-A5D3-6B4DD1333411}" destId="{AC142316-1E36-4DDC-B836-965C53E5B98E}" srcOrd="0" destOrd="0" presId="urn:microsoft.com/office/officeart/2005/8/layout/target2"/>
    <dgm:cxn modelId="{15BADDBF-3125-4822-8000-61F99508EA05}" type="presParOf" srcId="{E0A715E8-4021-446B-A5D3-6B4DD1333411}" destId="{5925FE0A-5A35-4CCB-A596-904221686096}" srcOrd="1" destOrd="0" presId="urn:microsoft.com/office/officeart/2005/8/layout/target2"/>
    <dgm:cxn modelId="{4B6ACBDB-FF31-4ACB-90F2-68C39381CC6A}" type="presParOf" srcId="{5925FE0A-5A35-4CCB-A596-904221686096}" destId="{C06658E4-DE7B-4CED-A2B8-24A1D16011F2}" srcOrd="0" destOrd="0" presId="urn:microsoft.com/office/officeart/2005/8/layout/target2"/>
    <dgm:cxn modelId="{A6FF4231-56C1-4C23-9F41-20D2391D6A58}" type="presParOf" srcId="{DE45D5C8-3831-4D89-ABDF-88DF9D549E55}" destId="{702177D5-AE3B-425F-ABCD-FF47E331D217}" srcOrd="2" destOrd="0" presId="urn:microsoft.com/office/officeart/2005/8/layout/target2"/>
    <dgm:cxn modelId="{8613C1D1-1380-49D5-BCA8-127F31DE4789}" type="presParOf" srcId="{702177D5-AE3B-425F-ABCD-FF47E331D217}" destId="{D5792703-3EA6-414C-92C2-BC31D5B09FF9}" srcOrd="0" destOrd="0" presId="urn:microsoft.com/office/officeart/2005/8/layout/target2"/>
    <dgm:cxn modelId="{AD8039C3-8348-46A7-B0FB-6CAD2D685487}" type="presParOf" srcId="{702177D5-AE3B-425F-ABCD-FF47E331D217}" destId="{3FBAAB14-D3E7-4353-B31F-7CC824A88666}" srcOrd="1" destOrd="0" presId="urn:microsoft.com/office/officeart/2005/8/layout/target2"/>
    <dgm:cxn modelId="{FE8D8D2B-67C5-404A-9115-2C9A52F96D30}" type="presParOf" srcId="{3FBAAB14-D3E7-4353-B31F-7CC824A88666}" destId="{33A4AFA1-F1A9-4DC3-9E40-8D057A57136E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A419F-9895-4FFE-A3A4-7239E22AD87A}">
      <dsp:nvSpPr>
        <dsp:cNvPr id="0" name=""/>
        <dsp:cNvSpPr/>
      </dsp:nvSpPr>
      <dsp:spPr>
        <a:xfrm>
          <a:off x="1047537" y="447058"/>
          <a:ext cx="4280724" cy="242125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B1EF-EF45-44C6-A1C0-B84ADA0C8C9E}">
      <dsp:nvSpPr>
        <dsp:cNvPr id="0" name=""/>
        <dsp:cNvSpPr/>
      </dsp:nvSpPr>
      <dsp:spPr>
        <a:xfrm>
          <a:off x="1151807" y="553777"/>
          <a:ext cx="1929001" cy="2337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…als Werkzeug für Ideen und Struktur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-&gt;</a:t>
          </a:r>
          <a:r>
            <a:rPr lang="de-DE" sz="1800" i="1" kern="1200" dirty="0"/>
            <a:t>Nutzung abstimmen und transparent offenlegen</a:t>
          </a:r>
          <a:endParaRPr lang="de-DE" sz="2400" i="1" kern="1200" dirty="0"/>
        </a:p>
      </dsp:txBody>
      <dsp:txXfrm>
        <a:off x="1151807" y="553777"/>
        <a:ext cx="1929001" cy="2337191"/>
      </dsp:txXfrm>
    </dsp:sp>
    <dsp:sp modelId="{B7A91AAC-ADDC-471A-AAB9-617C65882AC6}">
      <dsp:nvSpPr>
        <dsp:cNvPr id="0" name=""/>
        <dsp:cNvSpPr/>
      </dsp:nvSpPr>
      <dsp:spPr>
        <a:xfrm>
          <a:off x="3312050" y="533084"/>
          <a:ext cx="2056711" cy="2249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…als Ersatz für Recherche/ Schreiben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-&gt;</a:t>
          </a:r>
          <a:r>
            <a:rPr lang="de-DE" sz="1800" i="1" kern="1200" dirty="0"/>
            <a:t>problematische nicht wissenschaftliche Praxis</a:t>
          </a:r>
        </a:p>
      </dsp:txBody>
      <dsp:txXfrm>
        <a:off x="3312050" y="533084"/>
        <a:ext cx="2056711" cy="2249242"/>
      </dsp:txXfrm>
    </dsp:sp>
    <dsp:sp modelId="{2D7C783E-8C00-4FD5-8329-D8E0C28B0D6E}">
      <dsp:nvSpPr>
        <dsp:cNvPr id="0" name=""/>
        <dsp:cNvSpPr/>
      </dsp:nvSpPr>
      <dsp:spPr>
        <a:xfrm>
          <a:off x="403806" y="-9618"/>
          <a:ext cx="915488" cy="915488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D9D092-4AC1-4730-896B-C7E9DB19E05E}">
      <dsp:nvSpPr>
        <dsp:cNvPr id="0" name=""/>
        <dsp:cNvSpPr/>
      </dsp:nvSpPr>
      <dsp:spPr>
        <a:xfrm>
          <a:off x="4927395" y="319612"/>
          <a:ext cx="861636" cy="295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FF5D7B-1CE2-4AEE-8E6E-8BDE4D608D3A}">
      <dsp:nvSpPr>
        <dsp:cNvPr id="0" name=""/>
        <dsp:cNvSpPr/>
      </dsp:nvSpPr>
      <dsp:spPr>
        <a:xfrm>
          <a:off x="3168030" y="758706"/>
          <a:ext cx="538" cy="197834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1B917-E9D3-4F6B-B586-D60AD068E169}">
      <dsp:nvSpPr>
        <dsp:cNvPr id="0" name=""/>
        <dsp:cNvSpPr/>
      </dsp:nvSpPr>
      <dsp:spPr>
        <a:xfrm>
          <a:off x="0" y="186978"/>
          <a:ext cx="5393448" cy="933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Nutzung unerlaubter Hilfsmittel: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Plagiat oder </a:t>
          </a:r>
          <a:r>
            <a:rPr lang="de-DE" sz="1900" kern="1200" dirty="0" err="1"/>
            <a:t>gKI</a:t>
          </a:r>
          <a:endParaRPr lang="de-DE" sz="1900" kern="1200" dirty="0"/>
        </a:p>
      </dsp:txBody>
      <dsp:txXfrm>
        <a:off x="45578" y="232556"/>
        <a:ext cx="5302292" cy="842504"/>
      </dsp:txXfrm>
    </dsp:sp>
    <dsp:sp modelId="{175D6892-89FB-4097-A0A8-EF6DD0EFCC19}">
      <dsp:nvSpPr>
        <dsp:cNvPr id="0" name=""/>
        <dsp:cNvSpPr/>
      </dsp:nvSpPr>
      <dsp:spPr>
        <a:xfrm>
          <a:off x="0" y="1120638"/>
          <a:ext cx="5393448" cy="1573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242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1500" kern="1200"/>
            <a:t>Übernahme und/oder Erstellung von Texten ohne wissenschaftliche Eigenleistung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1500" kern="1200"/>
            <a:t>Fehlende, gefälschte bzw. nicht nachprüfbare Quellen durch gKI-Outputs 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1500" kern="1200"/>
            <a:t>Plagiatsrisiko durch Übernahme von gKI-Formulierungen 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1500" kern="1200"/>
            <a:t>Unvollständige/fehlende Offenlegung der gKI-Nutzung  </a:t>
          </a:r>
        </a:p>
      </dsp:txBody>
      <dsp:txXfrm>
        <a:off x="0" y="1120638"/>
        <a:ext cx="5393448" cy="1573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2674BB-B3C2-4B87-AE95-B7E34BB01BB7}">
      <dsp:nvSpPr>
        <dsp:cNvPr id="0" name=""/>
        <dsp:cNvSpPr/>
      </dsp:nvSpPr>
      <dsp:spPr>
        <a:xfrm>
          <a:off x="0" y="0"/>
          <a:ext cx="6192366" cy="2952751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2291663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Prüfungsrechtliche Konsequenzen</a:t>
          </a:r>
          <a:endParaRPr lang="de-DE" sz="1300" kern="1200" dirty="0"/>
        </a:p>
      </dsp:txBody>
      <dsp:txXfrm>
        <a:off x="73511" y="73511"/>
        <a:ext cx="6045344" cy="2805729"/>
      </dsp:txXfrm>
    </dsp:sp>
    <dsp:sp modelId="{AC142316-1E36-4DDC-B836-965C53E5B98E}">
      <dsp:nvSpPr>
        <dsp:cNvPr id="0" name=""/>
        <dsp:cNvSpPr/>
      </dsp:nvSpPr>
      <dsp:spPr>
        <a:xfrm>
          <a:off x="154809" y="738187"/>
          <a:ext cx="5882747" cy="2066925"/>
        </a:xfrm>
        <a:prstGeom prst="roundRect">
          <a:avLst>
            <a:gd name="adj" fmla="val 10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1312498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Festgestellte Täuschung führt zum </a:t>
          </a:r>
          <a:r>
            <a:rPr lang="de-DE" sz="1300" b="1" kern="1200" dirty="0">
              <a:pattFill prst="ltHorz">
                <a:fgClr>
                  <a:schemeClr val="lt1"/>
                </a:fgClr>
                <a:bgClr>
                  <a:schemeClr val="bg1"/>
                </a:bgClr>
              </a:pattFill>
            </a:rPr>
            <a:t>Nichtbestehen</a:t>
          </a:r>
          <a:r>
            <a:rPr lang="de-DE" sz="1300" kern="1200" dirty="0"/>
            <a:t> des Prüfungsversuchs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>
              <a:solidFill>
                <a:schemeClr val="tx1"/>
              </a:solidFill>
              <a:effectLst/>
            </a:rPr>
            <a:t>			</a:t>
          </a:r>
        </a:p>
      </dsp:txBody>
      <dsp:txXfrm>
        <a:off x="218374" y="801752"/>
        <a:ext cx="5755617" cy="1939795"/>
      </dsp:txXfrm>
    </dsp:sp>
    <dsp:sp modelId="{C06658E4-DE7B-4CED-A2B8-24A1D16011F2}">
      <dsp:nvSpPr>
        <dsp:cNvPr id="0" name=""/>
        <dsp:cNvSpPr/>
      </dsp:nvSpPr>
      <dsp:spPr>
        <a:xfrm rot="10800000" flipV="1">
          <a:off x="2183821" y="1094727"/>
          <a:ext cx="2610163" cy="25882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>
              <a:solidFill>
                <a:schemeClr val="tx1"/>
              </a:solidFill>
              <a:effectLst/>
            </a:rPr>
            <a:t>Wiederholung</a:t>
          </a:r>
          <a:endParaRPr lang="de-DE" sz="1000" kern="1200" dirty="0"/>
        </a:p>
      </dsp:txBody>
      <dsp:txXfrm rot="-10800000">
        <a:off x="2191781" y="1102687"/>
        <a:ext cx="2594243" cy="242907"/>
      </dsp:txXfrm>
    </dsp:sp>
    <dsp:sp modelId="{D5792703-3EA6-414C-92C2-BC31D5B09FF9}">
      <dsp:nvSpPr>
        <dsp:cNvPr id="0" name=""/>
        <dsp:cNvSpPr/>
      </dsp:nvSpPr>
      <dsp:spPr>
        <a:xfrm>
          <a:off x="696504" y="1482895"/>
          <a:ext cx="4961582" cy="1181100"/>
        </a:xfrm>
        <a:prstGeom prst="roundRect">
          <a:avLst>
            <a:gd name="adj" fmla="val 10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666666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Sanktionen</a:t>
          </a:r>
          <a:r>
            <a:rPr lang="de-DE" sz="1300" kern="1200" dirty="0"/>
            <a:t> bei besonders </a:t>
          </a:r>
          <a:r>
            <a:rPr lang="de-DE" sz="1300" u="sng" kern="1200" dirty="0"/>
            <a:t>schweren</a:t>
          </a:r>
          <a:r>
            <a:rPr lang="de-DE" sz="1300" kern="1200" dirty="0"/>
            <a:t> Fällen der Täuschung </a:t>
          </a:r>
          <a:r>
            <a:rPr lang="de-DE" sz="1300" b="0" kern="1200" dirty="0"/>
            <a:t>möglich:</a:t>
          </a:r>
        </a:p>
      </dsp:txBody>
      <dsp:txXfrm>
        <a:off x="732827" y="1519218"/>
        <a:ext cx="4888936" cy="1108454"/>
      </dsp:txXfrm>
    </dsp:sp>
    <dsp:sp modelId="{33A4AFA1-F1A9-4DC3-9E40-8D057A57136E}">
      <dsp:nvSpPr>
        <dsp:cNvPr id="0" name=""/>
        <dsp:cNvSpPr/>
      </dsp:nvSpPr>
      <dsp:spPr>
        <a:xfrm>
          <a:off x="2200718" y="2063034"/>
          <a:ext cx="2657652" cy="38523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Exmatrikulation </a:t>
          </a:r>
        </a:p>
      </dsp:txBody>
      <dsp:txXfrm>
        <a:off x="2212565" y="2074881"/>
        <a:ext cx="2633958" cy="361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TheSans UHH" panose="020B0502050302020203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322579-3BCF-D748-A2B1-13C370832227}" type="datetimeFigureOut">
              <a:rPr lang="de-DE" smtClean="0">
                <a:latin typeface="TheSans UHH" panose="020B0502050302020203" pitchFamily="34" charset="0"/>
              </a:rPr>
              <a:t>07.07.2026</a:t>
            </a:fld>
            <a:endParaRPr lang="de-DE" dirty="0">
              <a:latin typeface="TheSans UHH" panose="020B0502050302020203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TheSans UHH" panose="020B0502050302020203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D7AD7-FD44-8444-A38A-7B8FFD50E3B1}" type="slidenum">
              <a:rPr lang="de-DE" smtClean="0">
                <a:latin typeface="TheSans UHH" panose="020B0502050302020203" pitchFamily="34" charset="0"/>
              </a:rPr>
              <a:t>‹Nr.›</a:t>
            </a:fld>
            <a:endParaRPr lang="de-DE" dirty="0">
              <a:latin typeface="TheSans UHH" panose="020B05020503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263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heSans UHH" panose="020B0502050302020203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heSans UHH" panose="020B0502050302020203" pitchFamily="34" charset="0"/>
              </a:defRPr>
            </a:lvl1pPr>
          </a:lstStyle>
          <a:p>
            <a:fld id="{B2E59258-C19A-D949-846D-8B6CB38182F3}" type="datetimeFigureOut">
              <a:rPr lang="de-DE" smtClean="0"/>
              <a:pPr/>
              <a:t>07.07.2026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heSans UHH" panose="020B0502050302020203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heSans UHH" panose="020B0502050302020203" pitchFamily="34" charset="0"/>
              </a:defRPr>
            </a:lvl1pPr>
          </a:lstStyle>
          <a:p>
            <a:fld id="{3C606240-9D1C-3843-B28E-77756B6151F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42711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TheSans UHH" panose="020B0502050302020203" pitchFamily="34" charset="0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TheSans UHH" panose="020B0502050302020203" pitchFamily="34" charset="0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TheSans UHH" panose="020B0502050302020203" pitchFamily="34" charset="0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TheSans UHH" panose="020B0502050302020203" pitchFamily="34" charset="0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TheSans UHH" panose="020B0502050302020203" pitchFamily="34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06240-9D1C-3843-B28E-77756B6151FD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2200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UHH-Logo" descr="Logo der Universität Hamburg">
            <a:extLst>
              <a:ext uri="{FF2B5EF4-FFF2-40B4-BE49-F238E27FC236}">
                <a16:creationId xmlns:a16="http://schemas.microsoft.com/office/drawing/2014/main" id="{7B0EE754-E1E0-A5A0-D9D1-3B741E903E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2595997" cy="1203598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212D9A33-9A12-B80E-DCB8-72E1ADC3E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5536" y="3303444"/>
            <a:ext cx="4824536" cy="492443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00000"/>
              </a:lnSpc>
              <a:defRPr sz="2600"/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Person">
            <a:extLst>
              <a:ext uri="{FF2B5EF4-FFF2-40B4-BE49-F238E27FC236}">
                <a16:creationId xmlns:a16="http://schemas.microsoft.com/office/drawing/2014/main" id="{D42A4AC9-20EE-7518-5501-9C75AFE90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5535" y="4083918"/>
            <a:ext cx="4824536" cy="354896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accent2"/>
                </a:solidFill>
                <a:latin typeface="TheSans UHH" panose="020B050205030202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(Titel) Vorname Nachname</a:t>
            </a:r>
          </a:p>
        </p:txBody>
      </p:sp>
      <p:sp>
        <p:nvSpPr>
          <p:cNvPr id="7" name="Datum">
            <a:extLst>
              <a:ext uri="{FF2B5EF4-FFF2-40B4-BE49-F238E27FC236}">
                <a16:creationId xmlns:a16="http://schemas.microsoft.com/office/drawing/2014/main" id="{FCBF30C3-33D1-752C-FC76-BA17BF1B52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1599" y="4371950"/>
            <a:ext cx="4824536" cy="43180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TheSans UHH SemiLight Caps" panose="020B0402050302020203" pitchFamily="34" charset="77"/>
              </a:defRPr>
            </a:lvl1pPr>
          </a:lstStyle>
          <a:p>
            <a:pPr lvl="0"/>
            <a:r>
              <a:rPr lang="de-DE" dirty="0"/>
              <a:t>Datum</a:t>
            </a:r>
          </a:p>
        </p:txBody>
      </p:sp>
      <p:sp>
        <p:nvSpPr>
          <p:cNvPr id="10" name="Bildplatzhalter">
            <a:extLst>
              <a:ext uri="{FF2B5EF4-FFF2-40B4-BE49-F238E27FC236}">
                <a16:creationId xmlns:a16="http://schemas.microsoft.com/office/drawing/2014/main" id="{905ACCED-057A-5F1D-E5CC-5F73BBA4A6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66264" y="0"/>
            <a:ext cx="3482192" cy="51435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 und mit Alternativtext versehen</a:t>
            </a:r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0E1FD2E4-6DF4-BF5A-4349-163545BE0BF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58404" y="4869835"/>
            <a:ext cx="490052" cy="273665"/>
          </a:xfr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Foto: </a:t>
            </a:r>
          </a:p>
        </p:txBody>
      </p:sp>
    </p:spTree>
    <p:extLst>
      <p:ext uri="{BB962C8B-B14F-4D97-AF65-F5344CB8AC3E}">
        <p14:creationId xmlns:p14="http://schemas.microsoft.com/office/powerpoint/2010/main" val="2725862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(blau/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">
            <a:extLst>
              <a:ext uri="{FF2B5EF4-FFF2-40B4-BE49-F238E27FC236}">
                <a16:creationId xmlns:a16="http://schemas.microsoft.com/office/drawing/2014/main" id="{5AFF9095-81B9-BCB9-F995-76D7A95EC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35078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F30FE764-F7B3-C3A0-BE17-FF59C3C4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B54A2940-BCB3-827D-5062-53A2A8B1B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31887"/>
            <a:ext cx="6192366" cy="2375967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Foliennummernplatzhalter">
            <a:extLst>
              <a:ext uri="{FF2B5EF4-FFF2-40B4-BE49-F238E27FC236}">
                <a16:creationId xmlns:a16="http://schemas.microsoft.com/office/drawing/2014/main" id="{BCE49DE1-412F-9551-E6D9-B0052C749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atumsplatzhalter">
            <a:extLst>
              <a:ext uri="{FF2B5EF4-FFF2-40B4-BE49-F238E27FC236}">
                <a16:creationId xmlns:a16="http://schemas.microsoft.com/office/drawing/2014/main" id="{1A332F47-736B-CDE0-6752-F10D3D68B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ußzeilenplatzhalter">
            <a:extLst>
              <a:ext uri="{FF2B5EF4-FFF2-40B4-BE49-F238E27FC236}">
                <a16:creationId xmlns:a16="http://schemas.microsoft.com/office/drawing/2014/main" id="{5C11D619-E32A-2CEE-9965-9C829412B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8412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mit schmalem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022CAA55-EBA8-B65A-0AFD-E54B4AB9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9502"/>
            <a:ext cx="4968230" cy="575841"/>
          </a:xfrm>
        </p:spPr>
        <p:txBody>
          <a:bodyPr lIns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2C284ADE-10D9-51D8-79D6-838CA1561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850" y="1131888"/>
            <a:ext cx="4608190" cy="2952750"/>
          </a:xfrm>
        </p:spPr>
        <p:txBody>
          <a:bodyPr l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">
            <a:extLst>
              <a:ext uri="{FF2B5EF4-FFF2-40B4-BE49-F238E27FC236}">
                <a16:creationId xmlns:a16="http://schemas.microsoft.com/office/drawing/2014/main" id="{C35977E2-0412-120B-2CE6-634B43C86E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69901" y="0"/>
            <a:ext cx="3481933" cy="514350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 und mit Alternativtext versehen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36C21B6C-1199-7410-D70C-DF13D6B43E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1849" y="4857140"/>
            <a:ext cx="786607" cy="286360"/>
          </a:xfr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Foto: UHH</a:t>
            </a:r>
          </a:p>
        </p:txBody>
      </p:sp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338EC3EA-D4DA-303C-806E-472FC6B32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62156" y="4615009"/>
            <a:ext cx="657994" cy="27463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49650F-E03B-624E-B2AD-4F9591B58B1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splatzhalter">
            <a:extLst>
              <a:ext uri="{FF2B5EF4-FFF2-40B4-BE49-F238E27FC236}">
                <a16:creationId xmlns:a16="http://schemas.microsoft.com/office/drawing/2014/main" id="{9AAC19B7-37FD-AA89-39AA-F7DF9419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4BFEEC7F-37CA-96F1-CC3A-8A300A1C2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7498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 (mit breitem Foto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>
            <a:extLst>
              <a:ext uri="{FF2B5EF4-FFF2-40B4-BE49-F238E27FC236}">
                <a16:creationId xmlns:a16="http://schemas.microsoft.com/office/drawing/2014/main" id="{E58634C5-D0B6-1717-8CE0-5AE7DF487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4408" y="4616957"/>
            <a:ext cx="70299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9D5144-004E-1E45-907B-65C86CA25C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022CAA55-EBA8-B65A-0AFD-E54B4AB913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39502"/>
            <a:ext cx="2807990" cy="57584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2C284ADE-10D9-51D8-79D6-838CA1561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850" y="1131888"/>
            <a:ext cx="2807990" cy="2952750"/>
          </a:xfrm>
        </p:spPr>
        <p:txBody>
          <a:bodyPr lIns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">
            <a:extLst>
              <a:ext uri="{FF2B5EF4-FFF2-40B4-BE49-F238E27FC236}">
                <a16:creationId xmlns:a16="http://schemas.microsoft.com/office/drawing/2014/main" id="{C35977E2-0412-120B-2CE6-634B43C86E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92500" y="0"/>
            <a:ext cx="5651797" cy="514350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 und mit Alternativtext versehen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6F379341-4B7C-56ED-E5CE-3AF27C9C07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1849" y="4869835"/>
            <a:ext cx="786607" cy="273665"/>
          </a:xfrm>
          <a:solidFill>
            <a:schemeClr val="tx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Foto: UHH</a:t>
            </a:r>
          </a:p>
        </p:txBody>
      </p:sp>
      <p:pic>
        <p:nvPicPr>
          <p:cNvPr id="9" name="UHH-Logo">
            <a:extLst>
              <a:ext uri="{FF2B5EF4-FFF2-40B4-BE49-F238E27FC236}">
                <a16:creationId xmlns:a16="http://schemas.microsoft.com/office/drawing/2014/main" id="{3BDE8800-7D43-0D06-238E-1FA0D202A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3850" y="4381726"/>
            <a:ext cx="1295822" cy="422049"/>
          </a:xfrm>
          <a:prstGeom prst="rect">
            <a:avLst/>
          </a:prstGeom>
        </p:spPr>
      </p:pic>
      <p:sp>
        <p:nvSpPr>
          <p:cNvPr id="11" name="Datumsplatzhalter">
            <a:extLst>
              <a:ext uri="{FF2B5EF4-FFF2-40B4-BE49-F238E27FC236}">
                <a16:creationId xmlns:a16="http://schemas.microsoft.com/office/drawing/2014/main" id="{7D88BC12-8F4E-BFC6-264F-89270375E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Fußzeilenplatzhalter">
            <a:extLst>
              <a:ext uri="{FF2B5EF4-FFF2-40B4-BE49-F238E27FC236}">
                <a16:creationId xmlns:a16="http://schemas.microsoft.com/office/drawing/2014/main" id="{F86D739E-9299-6C18-D483-F75B8037A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6835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und Inhalt (mit Beschreibu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aues Rechteck">
            <a:extLst>
              <a:ext uri="{FF2B5EF4-FFF2-40B4-BE49-F238E27FC236}">
                <a16:creationId xmlns:a16="http://schemas.microsoft.com/office/drawing/2014/main" id="{14BDBED3-5910-DE22-D9E0-EF5709BC0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662364" y="0"/>
            <a:ext cx="348163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022CAA55-EBA8-B65A-0AFD-E54B4AB91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2C284ADE-10D9-51D8-79D6-838CA1561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850" y="1131888"/>
            <a:ext cx="5256262" cy="2952750"/>
          </a:xfrm>
        </p:spPr>
        <p:txBody>
          <a:bodyPr l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B799E1F-ECFF-810B-2A66-CDC2F619B91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950074" y="1131888"/>
            <a:ext cx="2870076" cy="1922866"/>
          </a:xfrm>
        </p:spPr>
        <p:txBody>
          <a:bodyPr lIns="0" anchor="t" anchorCtr="0">
            <a:normAutofit/>
          </a:bodyPr>
          <a:lstStyle>
            <a:lvl1pPr marL="285750" indent="-285750">
              <a:lnSpc>
                <a:spcPct val="120000"/>
              </a:lnSpc>
              <a:buClr>
                <a:schemeClr val="bg1"/>
              </a:buClr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</a:t>
            </a:r>
          </a:p>
        </p:txBody>
      </p:sp>
      <p:sp>
        <p:nvSpPr>
          <p:cNvPr id="9" name="Foliennummernplatzhalter">
            <a:extLst>
              <a:ext uri="{FF2B5EF4-FFF2-40B4-BE49-F238E27FC236}">
                <a16:creationId xmlns:a16="http://schemas.microsoft.com/office/drawing/2014/main" id="{F6365823-088A-8693-C71E-3BE224B70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9D5144-004E-1E45-907B-65C86CA25C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Datumsplatzhalter">
            <a:extLst>
              <a:ext uri="{FF2B5EF4-FFF2-40B4-BE49-F238E27FC236}">
                <a16:creationId xmlns:a16="http://schemas.microsoft.com/office/drawing/2014/main" id="{0406DA75-B94C-88A6-DC22-02C95D67C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ußzeilenplatzhalter">
            <a:extLst>
              <a:ext uri="{FF2B5EF4-FFF2-40B4-BE49-F238E27FC236}">
                <a16:creationId xmlns:a16="http://schemas.microsoft.com/office/drawing/2014/main" id="{1670BC1F-CA78-59FB-8906-557B8A8BB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62364" y="4615010"/>
            <a:ext cx="24997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6243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4964934C-EA16-90F9-FF01-DDA26AEA7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8A498CDC-352F-BF56-E3E4-9366FD040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Datumsplatzhalter">
            <a:extLst>
              <a:ext uri="{FF2B5EF4-FFF2-40B4-BE49-F238E27FC236}">
                <a16:creationId xmlns:a16="http://schemas.microsoft.com/office/drawing/2014/main" id="{B324906E-3EC6-43D0-38B0-7F3BC8939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">
            <a:extLst>
              <a:ext uri="{FF2B5EF4-FFF2-40B4-BE49-F238E27FC236}">
                <a16:creationId xmlns:a16="http://schemas.microsoft.com/office/drawing/2014/main" id="{511DF910-5AC6-4699-67BD-422B03AEE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9491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A6F2484B-6A49-A01C-CB00-04C3C61D9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2" name="Datumsplatzhalter">
            <a:extLst>
              <a:ext uri="{FF2B5EF4-FFF2-40B4-BE49-F238E27FC236}">
                <a16:creationId xmlns:a16="http://schemas.microsoft.com/office/drawing/2014/main" id="{A6EB1508-E0F4-F09F-03BC-AA73731C5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AA413CEF-D37C-976C-E37F-68A4D6D80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1775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022CAA55-EBA8-B65A-0AFD-E54B4AB91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2C284ADE-10D9-51D8-79D6-838CA1561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850" y="1134994"/>
            <a:ext cx="3960118" cy="2949644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B799E1F-ECFF-810B-2A66-CDC2F619B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0032" y="1134994"/>
            <a:ext cx="3960118" cy="2949644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">
            <a:extLst>
              <a:ext uri="{FF2B5EF4-FFF2-40B4-BE49-F238E27FC236}">
                <a16:creationId xmlns:a16="http://schemas.microsoft.com/office/drawing/2014/main" id="{E58634C5-D0B6-1717-8CE0-5AE7DF487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3094" y="4616957"/>
            <a:ext cx="702990" cy="27463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309D5144-004E-1E45-907B-65C86CA25C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Datumsplatzhalter">
            <a:extLst>
              <a:ext uri="{FF2B5EF4-FFF2-40B4-BE49-F238E27FC236}">
                <a16:creationId xmlns:a16="http://schemas.microsoft.com/office/drawing/2014/main" id="{256A2770-1A1F-77F6-78D7-E44AEAE9E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ußzeilenplatzhalter">
            <a:extLst>
              <a:ext uri="{FF2B5EF4-FFF2-40B4-BE49-F238E27FC236}">
                <a16:creationId xmlns:a16="http://schemas.microsoft.com/office/drawing/2014/main" id="{1BB2272B-6D56-1FA3-D138-FFB24858D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3110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">
            <a:extLst>
              <a:ext uri="{FF2B5EF4-FFF2-40B4-BE49-F238E27FC236}">
                <a16:creationId xmlns:a16="http://schemas.microsoft.com/office/drawing/2014/main" id="{CD2ED777-FF9B-1F8E-A73B-AE96714D0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9502"/>
            <a:ext cx="8496300" cy="575841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E37D0021-4AE9-12EF-77C5-6E40087CF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850" y="1133330"/>
            <a:ext cx="3960117" cy="61193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">
            <a:extLst>
              <a:ext uri="{FF2B5EF4-FFF2-40B4-BE49-F238E27FC236}">
                <a16:creationId xmlns:a16="http://schemas.microsoft.com/office/drawing/2014/main" id="{5A6B0E0E-75A2-F94A-0962-615DE4EB2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3850" y="1879600"/>
            <a:ext cx="3960117" cy="2205038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04117240-25E0-9C7E-438D-28789BCE676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860033" y="1133330"/>
            <a:ext cx="3960117" cy="619125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CE98A3E-1FE1-0DB5-2352-C9DF207F4B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60033" y="1879600"/>
            <a:ext cx="3960117" cy="2205038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Foliennummernplatzhalter">
            <a:extLst>
              <a:ext uri="{FF2B5EF4-FFF2-40B4-BE49-F238E27FC236}">
                <a16:creationId xmlns:a16="http://schemas.microsoft.com/office/drawing/2014/main" id="{2D7E17B0-6C39-E84C-8C98-5FA3A41CA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Datumsplatzhalter">
            <a:extLst>
              <a:ext uri="{FF2B5EF4-FFF2-40B4-BE49-F238E27FC236}">
                <a16:creationId xmlns:a16="http://schemas.microsoft.com/office/drawing/2014/main" id="{1D790461-F92A-CC5D-2798-7693BAA1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DDED3A4E-19FA-52ED-810A-479DD1F26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0421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71CA5E38-AD06-052F-D243-EF2FC83E63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39502"/>
            <a:ext cx="3168650" cy="575841"/>
          </a:xfrm>
        </p:spPr>
        <p:txBody>
          <a:bodyPr/>
          <a:lstStyle/>
          <a:p>
            <a:r>
              <a:rPr lang="de-DE" dirty="0"/>
              <a:t>Titel</a:t>
            </a:r>
          </a:p>
        </p:txBody>
      </p:sp>
      <p:sp>
        <p:nvSpPr>
          <p:cNvPr id="4" name="Textplatzhalter">
            <a:extLst>
              <a:ext uri="{FF2B5EF4-FFF2-40B4-BE49-F238E27FC236}">
                <a16:creationId xmlns:a16="http://schemas.microsoft.com/office/drawing/2014/main" id="{C6CD7452-71E2-D02E-ACAE-A574F4E5A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3851" y="1131888"/>
            <a:ext cx="3168650" cy="29527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7610A72B-21A5-96FD-DCC8-D60D15D1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339503"/>
            <a:ext cx="4932362" cy="37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Foliennummernplatzhalter">
            <a:extLst>
              <a:ext uri="{FF2B5EF4-FFF2-40B4-BE49-F238E27FC236}">
                <a16:creationId xmlns:a16="http://schemas.microsoft.com/office/drawing/2014/main" id="{32C229D4-8F43-CC72-97C2-B0866651D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Datumsplatzhalter">
            <a:extLst>
              <a:ext uri="{FF2B5EF4-FFF2-40B4-BE49-F238E27FC236}">
                <a16:creationId xmlns:a16="http://schemas.microsoft.com/office/drawing/2014/main" id="{AB98D548-7EFA-0993-27E3-142384E1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3A89B385-8C99-FB81-B57F-F3ED4EB9C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8536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">
            <a:extLst>
              <a:ext uri="{FF2B5EF4-FFF2-40B4-BE49-F238E27FC236}">
                <a16:creationId xmlns:a16="http://schemas.microsoft.com/office/drawing/2014/main" id="{A7BA631A-EF29-8182-4001-4759D6684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339502"/>
            <a:ext cx="3168650" cy="575841"/>
          </a:xfrm>
        </p:spPr>
        <p:txBody>
          <a:bodyPr/>
          <a:lstStyle/>
          <a:p>
            <a:r>
              <a:rPr lang="de-DE" dirty="0"/>
              <a:t>Titel</a:t>
            </a:r>
          </a:p>
        </p:txBody>
      </p:sp>
      <p:sp>
        <p:nvSpPr>
          <p:cNvPr id="4" name="Textplatzhalter">
            <a:extLst>
              <a:ext uri="{FF2B5EF4-FFF2-40B4-BE49-F238E27FC236}">
                <a16:creationId xmlns:a16="http://schemas.microsoft.com/office/drawing/2014/main" id="{9690B3AD-4342-072E-81A9-FF969E28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3851" y="1543050"/>
            <a:ext cx="3168650" cy="254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Bildplatzhalter">
            <a:extLst>
              <a:ext uri="{FF2B5EF4-FFF2-40B4-BE49-F238E27FC236}">
                <a16:creationId xmlns:a16="http://schemas.microsoft.com/office/drawing/2014/main" id="{2922ACD9-FFDA-7A98-706E-2EE5D82A6D4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67944" y="339725"/>
            <a:ext cx="4752206" cy="374491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einfügen und mit Alternativtext versehen</a:t>
            </a:r>
          </a:p>
        </p:txBody>
      </p:sp>
      <p:sp>
        <p:nvSpPr>
          <p:cNvPr id="2" name="Foliennummernplatzhalter">
            <a:extLst>
              <a:ext uri="{FF2B5EF4-FFF2-40B4-BE49-F238E27FC236}">
                <a16:creationId xmlns:a16="http://schemas.microsoft.com/office/drawing/2014/main" id="{42E28986-8242-C2CB-3C35-2C7D2E91C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3094" y="4616957"/>
            <a:ext cx="702990" cy="27463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309D5144-004E-1E45-907B-65C86CA25C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Datumsplatzhalter">
            <a:extLst>
              <a:ext uri="{FF2B5EF4-FFF2-40B4-BE49-F238E27FC236}">
                <a16:creationId xmlns:a16="http://schemas.microsoft.com/office/drawing/2014/main" id="{38E4443A-0699-BA84-956E-50A918F28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ußzeilenplatzhalter">
            <a:extLst>
              <a:ext uri="{FF2B5EF4-FFF2-40B4-BE49-F238E27FC236}">
                <a16:creationId xmlns:a16="http://schemas.microsoft.com/office/drawing/2014/main" id="{2B7E7A43-F431-D033-68A6-04D5F8AE6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494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breites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HH-Logo" descr="Logo der Universität Hamburg">
            <a:extLst>
              <a:ext uri="{FF2B5EF4-FFF2-40B4-BE49-F238E27FC236}">
                <a16:creationId xmlns:a16="http://schemas.microsoft.com/office/drawing/2014/main" id="{85CCA211-4FA3-DE47-9381-1796FDA2B8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2595997" cy="1203598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212D9A33-9A12-B80E-DCB8-72E1ADC3E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5536" y="3405505"/>
            <a:ext cx="2879996" cy="422039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10000"/>
              </a:lnSpc>
              <a:defRPr sz="2000"/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3" name="Person">
            <a:extLst>
              <a:ext uri="{FF2B5EF4-FFF2-40B4-BE49-F238E27FC236}">
                <a16:creationId xmlns:a16="http://schemas.microsoft.com/office/drawing/2014/main" id="{49607EE8-9A52-264C-0A8E-04314631BB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5536" y="4083918"/>
            <a:ext cx="2879998" cy="354896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None/>
              <a:defRPr sz="1400" b="1" i="0">
                <a:solidFill>
                  <a:schemeClr val="accent2"/>
                </a:solidFill>
                <a:latin typeface="TheSans UHH" panose="020B050205030202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(Titel) Vorname Nachname</a:t>
            </a:r>
          </a:p>
        </p:txBody>
      </p:sp>
      <p:sp>
        <p:nvSpPr>
          <p:cNvPr id="8" name="Datum">
            <a:extLst>
              <a:ext uri="{FF2B5EF4-FFF2-40B4-BE49-F238E27FC236}">
                <a16:creationId xmlns:a16="http://schemas.microsoft.com/office/drawing/2014/main" id="{DA956C75-6071-5A72-5101-E9E0F0B381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1599" y="4371950"/>
            <a:ext cx="2883933" cy="431800"/>
          </a:xfrm>
        </p:spPr>
        <p:txBody>
          <a:bodyPr/>
          <a:lstStyle>
            <a:lvl1pPr marL="0" indent="0">
              <a:buNone/>
              <a:defRPr b="0" i="0">
                <a:latin typeface="TheSans UHH SemiLight Caps" panose="020B0402050302020203" pitchFamily="34" charset="77"/>
              </a:defRPr>
            </a:lvl1pPr>
          </a:lstStyle>
          <a:p>
            <a:pPr lvl="0"/>
            <a:r>
              <a:rPr lang="de-DE" dirty="0"/>
              <a:t>Datum</a:t>
            </a:r>
          </a:p>
        </p:txBody>
      </p:sp>
      <p:sp>
        <p:nvSpPr>
          <p:cNvPr id="10" name="Bildplatzhalter">
            <a:extLst>
              <a:ext uri="{FF2B5EF4-FFF2-40B4-BE49-F238E27FC236}">
                <a16:creationId xmlns:a16="http://schemas.microsoft.com/office/drawing/2014/main" id="{905ACCED-057A-5F1D-E5CC-5F73BBA4A6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92501" y="0"/>
            <a:ext cx="5651499" cy="51435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 und mit Alternativtext versehen</a:t>
            </a:r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75D257FE-24B9-E7DF-27AC-9DC6B024DE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88860" y="4869835"/>
            <a:ext cx="459596" cy="273665"/>
          </a:xfr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Foto:</a:t>
            </a:r>
          </a:p>
        </p:txBody>
      </p:sp>
    </p:spTree>
    <p:extLst>
      <p:ext uri="{BB962C8B-B14F-4D97-AF65-F5344CB8AC3E}">
        <p14:creationId xmlns:p14="http://schemas.microsoft.com/office/powerpoint/2010/main" val="219927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43FE6B7B-AECD-5DB3-3C5A-BC472D3E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">
            <a:extLst>
              <a:ext uri="{FF2B5EF4-FFF2-40B4-BE49-F238E27FC236}">
                <a16:creationId xmlns:a16="http://schemas.microsoft.com/office/drawing/2014/main" id="{90EE0EAE-B40D-ABFA-DF3B-1E0A271EB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73D19A3A-9D19-25EC-0099-B725FA01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4408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Datumsplatzhalter">
            <a:extLst>
              <a:ext uri="{FF2B5EF4-FFF2-40B4-BE49-F238E27FC236}">
                <a16:creationId xmlns:a16="http://schemas.microsoft.com/office/drawing/2014/main" id="{EAEFFCCA-FF96-1BD5-82EC-A8E5D8FC7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8" name="Fußzeilenplatzhalter">
            <a:extLst>
              <a:ext uri="{FF2B5EF4-FFF2-40B4-BE49-F238E27FC236}">
                <a16:creationId xmlns:a16="http://schemas.microsoft.com/office/drawing/2014/main" id="{CC773BF3-EE87-D7D3-42AC-14118F40B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24424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">
            <a:extLst>
              <a:ext uri="{FF2B5EF4-FFF2-40B4-BE49-F238E27FC236}">
                <a16:creationId xmlns:a16="http://schemas.microsoft.com/office/drawing/2014/main" id="{739204E3-4520-F5FE-68EE-32837232A4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">
            <a:extLst>
              <a:ext uri="{FF2B5EF4-FFF2-40B4-BE49-F238E27FC236}">
                <a16:creationId xmlns:a16="http://schemas.microsoft.com/office/drawing/2014/main" id="{223D141D-59D3-B9C9-964F-A39EADF29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F81C2F92-9DFB-31EA-C968-2E1243100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4408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Datumsplatzhalter">
            <a:extLst>
              <a:ext uri="{FF2B5EF4-FFF2-40B4-BE49-F238E27FC236}">
                <a16:creationId xmlns:a16="http://schemas.microsoft.com/office/drawing/2014/main" id="{B38C2671-C222-21BA-E35B-E77593FA6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8" name="Fußzeilenplatzhalter">
            <a:extLst>
              <a:ext uri="{FF2B5EF4-FFF2-40B4-BE49-F238E27FC236}">
                <a16:creationId xmlns:a16="http://schemas.microsoft.com/office/drawing/2014/main" id="{ADBC56CA-4587-858F-4917-69D3A260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6136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ohne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HH-Logo" descr="Logo der Universität Hamburg">
            <a:extLst>
              <a:ext uri="{FF2B5EF4-FFF2-40B4-BE49-F238E27FC236}">
                <a16:creationId xmlns:a16="http://schemas.microsoft.com/office/drawing/2014/main" id="{A58A1DC7-81D7-0178-6AA2-CE73893550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2595997" cy="1203598"/>
          </a:xfrm>
          <a:prstGeom prst="rect">
            <a:avLst/>
          </a:prstGeom>
        </p:spPr>
      </p:pic>
      <p:sp>
        <p:nvSpPr>
          <p:cNvPr id="5" name="Titel">
            <a:extLst>
              <a:ext uri="{FF2B5EF4-FFF2-40B4-BE49-F238E27FC236}">
                <a16:creationId xmlns:a16="http://schemas.microsoft.com/office/drawing/2014/main" id="{19332011-8135-2225-4921-150D6415C2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5536" y="3219822"/>
            <a:ext cx="6912768" cy="1027845"/>
          </a:xfrm>
        </p:spPr>
        <p:txBody>
          <a:bodyPr wrap="square" lIns="0" anchor="b" anchorCtr="0">
            <a:normAutofit/>
          </a:bodyPr>
          <a:lstStyle>
            <a:lvl1pPr algn="l">
              <a:lnSpc>
                <a:spcPct val="110000"/>
              </a:lnSpc>
              <a:defRPr sz="2400"/>
            </a:lvl1pPr>
          </a:lstStyle>
          <a:p>
            <a:r>
              <a:rPr lang="de-DE" dirty="0"/>
              <a:t>Vorstellung des neuen Exzellenzclusters „Understanding XYZ“</a:t>
            </a:r>
          </a:p>
        </p:txBody>
      </p:sp>
      <p:sp>
        <p:nvSpPr>
          <p:cNvPr id="9" name="Person">
            <a:extLst>
              <a:ext uri="{FF2B5EF4-FFF2-40B4-BE49-F238E27FC236}">
                <a16:creationId xmlns:a16="http://schemas.microsoft.com/office/drawing/2014/main" id="{6C7258FA-754E-8F00-113F-DF369E71B0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19672" y="4432093"/>
            <a:ext cx="5976664" cy="319630"/>
          </a:xfrm>
        </p:spPr>
        <p:txBody>
          <a:bodyPr wrap="none" t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accent2"/>
                </a:solidFill>
                <a:latin typeface="TheSans UHH" panose="020B0502050302020203" pitchFamily="34" charset="77"/>
              </a:defRPr>
            </a:lvl1pPr>
          </a:lstStyle>
          <a:p>
            <a:pPr lvl="0"/>
            <a:r>
              <a:rPr lang="de-DE" dirty="0"/>
              <a:t>(Titel) Vorname Nachname</a:t>
            </a:r>
          </a:p>
        </p:txBody>
      </p:sp>
      <p:sp>
        <p:nvSpPr>
          <p:cNvPr id="3" name="Datum">
            <a:extLst>
              <a:ext uri="{FF2B5EF4-FFF2-40B4-BE49-F238E27FC236}">
                <a16:creationId xmlns:a16="http://schemas.microsoft.com/office/drawing/2014/main" id="{561DAFA2-5F25-5D62-43E1-96363D6D69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1599" y="4371951"/>
            <a:ext cx="1084057" cy="401322"/>
          </a:xfrm>
        </p:spPr>
        <p:txBody>
          <a:bodyPr/>
          <a:lstStyle>
            <a:lvl1pPr marL="0" indent="0">
              <a:buNone/>
              <a:defRPr sz="1800" b="0" i="0">
                <a:latin typeface="TheSans UHH SemiLight Caps" panose="020B0402050302020203" pitchFamily="34" charset="77"/>
              </a:defRPr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11467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F30FE764-F7B3-C3A0-BE17-FF59C3C4F4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/>
          <a:p>
            <a:r>
              <a:rPr lang="de-DE" dirty="0"/>
              <a:t>Agenda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B54A2940-BCB3-827D-5062-53A2A8B1B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784" y="1131887"/>
            <a:ext cx="6192366" cy="2952751"/>
          </a:xfrm>
        </p:spPr>
        <p:txBody>
          <a:bodyPr lIns="0">
            <a:normAutofit/>
          </a:bodyPr>
          <a:lstStyle>
            <a:lvl1pPr marL="342900" indent="-432000">
              <a:lnSpc>
                <a:spcPct val="110000"/>
              </a:lnSpc>
              <a:spcBef>
                <a:spcPts val="1800"/>
              </a:spcBef>
              <a:buSzPct val="180000"/>
              <a:buFont typeface="+mj-lt"/>
              <a:buAutoNum type="arabicPlain"/>
              <a:defRPr sz="2000"/>
            </a:lvl1pPr>
            <a:lvl2pPr marL="800100" indent="-342900">
              <a:lnSpc>
                <a:spcPct val="110000"/>
              </a:lnSpc>
              <a:buSzPct val="100000"/>
              <a:buFont typeface="Wingdings" pitchFamily="2" charset="2"/>
              <a:buChar char="§"/>
              <a:defRPr sz="2000"/>
            </a:lvl2pPr>
            <a:lvl3pPr marL="1257300" indent="-342900">
              <a:lnSpc>
                <a:spcPct val="110000"/>
              </a:lnSpc>
              <a:buSzPct val="100000"/>
              <a:buFont typeface="Wingdings" pitchFamily="2" charset="2"/>
              <a:buChar char="§"/>
              <a:defRPr sz="2000"/>
            </a:lvl3pPr>
            <a:lvl4pPr marL="1714500" indent="-342900">
              <a:lnSpc>
                <a:spcPct val="110000"/>
              </a:lnSpc>
              <a:buSzPct val="100000"/>
              <a:buFont typeface="Wingdings" pitchFamily="2" charset="2"/>
              <a:buChar char="§"/>
              <a:defRPr sz="2000"/>
            </a:lvl4pPr>
            <a:lvl5pPr marL="2171700" indent="-342900">
              <a:lnSpc>
                <a:spcPct val="110000"/>
              </a:lnSpc>
              <a:buSzPct val="100000"/>
              <a:buFont typeface="Wingdings" pitchFamily="2" charset="2"/>
              <a:buChar char="§"/>
              <a:defRPr sz="20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Foliennummernplatzhalter">
            <a:extLst>
              <a:ext uri="{FF2B5EF4-FFF2-40B4-BE49-F238E27FC236}">
                <a16:creationId xmlns:a16="http://schemas.microsoft.com/office/drawing/2014/main" id="{BCE49DE1-412F-9551-E6D9-B0052C749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Datumsplatzhalter">
            <a:extLst>
              <a:ext uri="{FF2B5EF4-FFF2-40B4-BE49-F238E27FC236}">
                <a16:creationId xmlns:a16="http://schemas.microsoft.com/office/drawing/2014/main" id="{B159FC35-01D5-3D9B-4190-D9C5FC36B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E4430A3C-2541-14FB-44D9-E3672892A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2293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F30FE764-F7B3-C3A0-BE17-FF59C3C4F4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/>
          <a:p>
            <a:r>
              <a:rPr lang="de-DE" dirty="0"/>
              <a:t>Agenda (zweispaltig)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B54A2940-BCB3-827D-5062-53A2A8B1B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419622"/>
            <a:ext cx="8064574" cy="2448695"/>
          </a:xfrm>
        </p:spPr>
        <p:txBody>
          <a:bodyPr lIns="0" numCol="2" spcCol="180000"/>
          <a:lstStyle>
            <a:lvl1pPr marL="342900" indent="-342900">
              <a:lnSpc>
                <a:spcPct val="110000"/>
              </a:lnSpc>
              <a:buSzPct val="180000"/>
              <a:buFont typeface="+mj-lt"/>
              <a:buAutoNum type="arabicPlain"/>
              <a:defRPr/>
            </a:lvl1pPr>
            <a:lvl2pPr marL="742950" indent="-285750">
              <a:lnSpc>
                <a:spcPct val="110000"/>
              </a:lnSpc>
              <a:buSzPct val="100000"/>
              <a:buFont typeface="Wingdings" pitchFamily="2" charset="2"/>
              <a:buChar char="§"/>
              <a:defRPr/>
            </a:lvl2pPr>
            <a:lvl3pPr marL="1257300" indent="-342900">
              <a:lnSpc>
                <a:spcPct val="110000"/>
              </a:lnSpc>
              <a:buSzPct val="100000"/>
              <a:buFont typeface="Wingdings" pitchFamily="2" charset="2"/>
              <a:buChar char="§"/>
              <a:defRPr/>
            </a:lvl3pPr>
            <a:lvl4pPr marL="1714500" indent="-342900">
              <a:lnSpc>
                <a:spcPct val="110000"/>
              </a:lnSpc>
              <a:buSzPct val="100000"/>
              <a:buFont typeface="Wingdings" pitchFamily="2" charset="2"/>
              <a:buChar char="§"/>
              <a:defRPr/>
            </a:lvl4pPr>
            <a:lvl5pPr marL="2171700" indent="-342900">
              <a:lnSpc>
                <a:spcPct val="110000"/>
              </a:lnSpc>
              <a:buSzPct val="10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Foliennummernplatzhalter">
            <a:extLst>
              <a:ext uri="{FF2B5EF4-FFF2-40B4-BE49-F238E27FC236}">
                <a16:creationId xmlns:a16="http://schemas.microsoft.com/office/drawing/2014/main" id="{BCE49DE1-412F-9551-E6D9-B0052C749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Datumsplatzhalter">
            <a:extLst>
              <a:ext uri="{FF2B5EF4-FFF2-40B4-BE49-F238E27FC236}">
                <a16:creationId xmlns:a16="http://schemas.microsoft.com/office/drawing/2014/main" id="{DA8BD811-AB80-6771-3C5B-8A71DDAD8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13CB44A2-3722-CFA6-C04F-90B773B51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328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1D405C45-0DD4-C48A-FA2D-9BDC7F7E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5" y="2480009"/>
            <a:ext cx="4481836" cy="1027845"/>
          </a:xfrm>
        </p:spPr>
        <p:txBody>
          <a:bodyPr anchor="b">
            <a:spAutoFit/>
          </a:bodyPr>
          <a:lstStyle>
            <a:lvl1pPr>
              <a:lnSpc>
                <a:spcPct val="110000"/>
              </a:lnSpc>
              <a:defRPr sz="28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17A60BCC-5616-273E-2AA8-BB9E0C10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62156" y="4615009"/>
            <a:ext cx="657994" cy="27463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49650F-E03B-624E-B2AD-4F9591B58B1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FA120FAF-72E8-3893-7931-08E06A07772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2614" y="402468"/>
            <a:ext cx="4577458" cy="1987980"/>
          </a:xfrm>
        </p:spPr>
        <p:txBody>
          <a:bodyPr wrap="square" lIns="0">
            <a:spAutoFit/>
          </a:bodyPr>
          <a:lstStyle>
            <a:lvl1pPr marL="0" indent="0">
              <a:buNone/>
              <a:defRPr sz="115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1" name="Bildplatzhalter">
            <a:extLst>
              <a:ext uri="{FF2B5EF4-FFF2-40B4-BE49-F238E27FC236}">
                <a16:creationId xmlns:a16="http://schemas.microsoft.com/office/drawing/2014/main" id="{02B05530-5D4E-70F8-52DA-FDF69546DB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51500" y="0"/>
            <a:ext cx="3492797" cy="514350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 und mit Alternativtext versehen</a:t>
            </a:r>
          </a:p>
        </p:txBody>
      </p:sp>
      <p:sp>
        <p:nvSpPr>
          <p:cNvPr id="13" name="Copyright">
            <a:extLst>
              <a:ext uri="{FF2B5EF4-FFF2-40B4-BE49-F238E27FC236}">
                <a16:creationId xmlns:a16="http://schemas.microsoft.com/office/drawing/2014/main" id="{D440C51C-B06F-CB2E-ED83-8E483E7779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1849" y="4857140"/>
            <a:ext cx="786607" cy="286360"/>
          </a:xfr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Foto: UHH</a:t>
            </a:r>
          </a:p>
        </p:txBody>
      </p:sp>
      <p:pic>
        <p:nvPicPr>
          <p:cNvPr id="4" name="UHH-Logo">
            <a:extLst>
              <a:ext uri="{FF2B5EF4-FFF2-40B4-BE49-F238E27FC236}">
                <a16:creationId xmlns:a16="http://schemas.microsoft.com/office/drawing/2014/main" id="{D9B3E6FA-960E-96B0-B53A-73021BB11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127776"/>
            <a:ext cx="1769139" cy="820237"/>
          </a:xfrm>
          <a:prstGeom prst="rect">
            <a:avLst/>
          </a:prstGeom>
        </p:spPr>
      </p:pic>
      <p:sp>
        <p:nvSpPr>
          <p:cNvPr id="6" name="Datumsplatzhalter">
            <a:extLst>
              <a:ext uri="{FF2B5EF4-FFF2-40B4-BE49-F238E27FC236}">
                <a16:creationId xmlns:a16="http://schemas.microsoft.com/office/drawing/2014/main" id="{6F15DAC3-6FD9-0866-D987-4FF0DF5E7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Fußzeilenplatzhalter">
            <a:extLst>
              <a:ext uri="{FF2B5EF4-FFF2-40B4-BE49-F238E27FC236}">
                <a16:creationId xmlns:a16="http://schemas.microsoft.com/office/drawing/2014/main" id="{BE06C47F-82E8-8701-5EC1-831DF30A6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8575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nittsüberschrift (auf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9C441111-369E-A65C-85C0-6BD35550F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62156" y="4615009"/>
            <a:ext cx="657994" cy="27463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49650F-E03B-624E-B2AD-4F9591B58B1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">
            <a:extLst>
              <a:ext uri="{FF2B5EF4-FFF2-40B4-BE49-F238E27FC236}">
                <a16:creationId xmlns:a16="http://schemas.microsoft.com/office/drawing/2014/main" id="{02B05530-5D4E-70F8-52DA-FDF69546D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297" cy="514350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 und mit Alternativtext versehen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DF8F1031-7DA1-B48B-66B9-8557FAFE06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1849" y="4857140"/>
            <a:ext cx="786607" cy="286360"/>
          </a:xfr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Foto: UHH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D405C45-0DD4-C48A-FA2D-9BDC7F7E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8499"/>
            <a:ext cx="3419872" cy="1283937"/>
          </a:xfrm>
          <a:solidFill>
            <a:schemeClr val="accent2"/>
          </a:solidFill>
        </p:spPr>
        <p:txBody>
          <a:bodyPr wrap="square" lIns="540000" tIns="270000" rIns="360000" bIns="270000" anchor="b">
            <a:spAutoFit/>
          </a:bodyPr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Datumsplatzhalter">
            <a:extLst>
              <a:ext uri="{FF2B5EF4-FFF2-40B4-BE49-F238E27FC236}">
                <a16:creationId xmlns:a16="http://schemas.microsoft.com/office/drawing/2014/main" id="{DB7858C6-DCA2-C893-3EE8-987458DD8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ußzeilenplatzhalter">
            <a:extLst>
              <a:ext uri="{FF2B5EF4-FFF2-40B4-BE49-F238E27FC236}">
                <a16:creationId xmlns:a16="http://schemas.microsoft.com/office/drawing/2014/main" id="{D369F843-3366-1209-6128-E5DC123E6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8094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B54A2940-BCB3-827D-5062-53A2A8B1B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31887"/>
            <a:ext cx="6192366" cy="2952751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9B302F5-284F-3079-6EAC-C920CD76E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71C7B469-3DC0-7EC7-FA90-6C165FB15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9367073-303F-D294-FFA0-CB0A3A86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650F-E03B-624E-B2AD-4F9591B58B1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EE53C70-75A7-A62E-53DB-69DDC21A6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71238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 (blau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UHH-Logo">
            <a:extLst>
              <a:ext uri="{FF2B5EF4-FFF2-40B4-BE49-F238E27FC236}">
                <a16:creationId xmlns:a16="http://schemas.microsoft.com/office/drawing/2014/main" id="{3CB7C4BB-7B9F-D5C9-4EC5-58F8D7EEA6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3850" y="4381726"/>
            <a:ext cx="1295822" cy="422049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F30FE764-F7B3-C3A0-BE17-FF59C3C4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Inhaltsplatzhalter">
            <a:extLst>
              <a:ext uri="{FF2B5EF4-FFF2-40B4-BE49-F238E27FC236}">
                <a16:creationId xmlns:a16="http://schemas.microsoft.com/office/drawing/2014/main" id="{2060DD5D-EE2C-1DE9-17FB-CFD0B6F63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31887"/>
            <a:ext cx="6192366" cy="2952751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tx1"/>
              </a:buClr>
              <a:defRPr/>
            </a:lvl1pPr>
            <a:lvl2pPr>
              <a:lnSpc>
                <a:spcPct val="110000"/>
              </a:lnSpc>
              <a:buClr>
                <a:schemeClr val="tx1"/>
              </a:buClr>
              <a:defRPr/>
            </a:lvl2pPr>
            <a:lvl3pPr>
              <a:lnSpc>
                <a:spcPct val="110000"/>
              </a:lnSpc>
              <a:buClr>
                <a:schemeClr val="tx1"/>
              </a:buClr>
              <a:defRPr/>
            </a:lvl3pPr>
            <a:lvl4pPr>
              <a:lnSpc>
                <a:spcPct val="110000"/>
              </a:lnSpc>
              <a:buClr>
                <a:schemeClr val="tx1"/>
              </a:buClr>
              <a:defRPr/>
            </a:lvl4pPr>
            <a:lvl5pPr>
              <a:lnSpc>
                <a:spcPct val="110000"/>
              </a:lnSpc>
              <a:buClr>
                <a:schemeClr val="tx1"/>
              </a:buCl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Datumsplatzhalter">
            <a:extLst>
              <a:ext uri="{FF2B5EF4-FFF2-40B4-BE49-F238E27FC236}">
                <a16:creationId xmlns:a16="http://schemas.microsoft.com/office/drawing/2014/main" id="{4587A11D-BE80-671B-6AF9-9C02BBFD0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F3FCC813-C10C-BF29-F6C2-5F382BA4E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F6114D8C-4BDC-53CF-1F7F-A0EAB3E23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  <a:prstGeom prst="rect">
            <a:avLst/>
          </a:prstGeom>
        </p:spPr>
        <p:txBody>
          <a:bodyPr/>
          <a:lstStyle/>
          <a:p>
            <a:fld id="{309D5144-004E-1E45-907B-65C86CA25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0729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">
            <a:extLst>
              <a:ext uri="{FF2B5EF4-FFF2-40B4-BE49-F238E27FC236}">
                <a16:creationId xmlns:a16="http://schemas.microsoft.com/office/drawing/2014/main" id="{42467729-862C-ACCE-B8E1-699AA571B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9502"/>
            <a:ext cx="8496300" cy="575841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EC447979-4F8F-513E-6D67-85083E82B1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850" y="1131887"/>
            <a:ext cx="8496300" cy="293334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">
            <a:extLst>
              <a:ext uri="{FF2B5EF4-FFF2-40B4-BE49-F238E27FC236}">
                <a16:creationId xmlns:a16="http://schemas.microsoft.com/office/drawing/2014/main" id="{A38D8480-7034-8749-BB95-7BE05B39A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1960" y="4615009"/>
            <a:ext cx="9978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C8655903-FC10-2F8E-CBB3-890499D62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92080" y="4615010"/>
            <a:ext cx="287007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10" name="UHH-Logo">
            <a:extLst>
              <a:ext uri="{FF2B5EF4-FFF2-40B4-BE49-F238E27FC236}">
                <a16:creationId xmlns:a16="http://schemas.microsoft.com/office/drawing/2014/main" id="{EA56778A-D8C2-3522-4BDE-8E5736FA4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127776"/>
            <a:ext cx="1769139" cy="820237"/>
          </a:xfrm>
          <a:prstGeom prst="rect">
            <a:avLst/>
          </a:prstGeom>
        </p:spPr>
      </p:pic>
      <p:sp>
        <p:nvSpPr>
          <p:cNvPr id="8" name="Foliennummernplatzhalter">
            <a:extLst>
              <a:ext uri="{FF2B5EF4-FFF2-40B4-BE49-F238E27FC236}">
                <a16:creationId xmlns:a16="http://schemas.microsoft.com/office/drawing/2014/main" id="{F0FD46E1-37CF-B929-B565-E8D8B2CAE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62156" y="4615009"/>
            <a:ext cx="657994" cy="27463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49650F-E03B-624E-B2AD-4F9591B58B1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0806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09" r:id="rId2"/>
    <p:sldLayoutId id="2147483720" r:id="rId3"/>
    <p:sldLayoutId id="2147483738" r:id="rId4"/>
    <p:sldLayoutId id="2147483739" r:id="rId5"/>
    <p:sldLayoutId id="2147483711" r:id="rId6"/>
    <p:sldLayoutId id="2147483735" r:id="rId7"/>
    <p:sldLayoutId id="2147483710" r:id="rId8"/>
    <p:sldLayoutId id="2147483722" r:id="rId9"/>
    <p:sldLayoutId id="2147483740" r:id="rId10"/>
    <p:sldLayoutId id="2147483727" r:id="rId11"/>
    <p:sldLayoutId id="2147483728" r:id="rId12"/>
    <p:sldLayoutId id="2147483726" r:id="rId13"/>
    <p:sldLayoutId id="2147483714" r:id="rId14"/>
    <p:sldLayoutId id="2147483715" r:id="rId15"/>
    <p:sldLayoutId id="2147483712" r:id="rId16"/>
    <p:sldLayoutId id="2147483713" r:id="rId17"/>
    <p:sldLayoutId id="2147483716" r:id="rId18"/>
    <p:sldLayoutId id="2147483717" r:id="rId19"/>
    <p:sldLayoutId id="2147483718" r:id="rId20"/>
    <p:sldLayoutId id="2147483719" r:id="rId21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lang="de-DE" sz="2600" b="1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4" userDrawn="1">
          <p15:clr>
            <a:srgbClr val="F26B43"/>
          </p15:clr>
        </p15:guide>
        <p15:guide id="2" pos="204" userDrawn="1">
          <p15:clr>
            <a:srgbClr val="F26B43"/>
          </p15:clr>
        </p15:guide>
        <p15:guide id="3" pos="5556" userDrawn="1">
          <p15:clr>
            <a:srgbClr val="F26B43"/>
          </p15:clr>
        </p15:guide>
        <p15:guide id="4" orient="horz" pos="3026" userDrawn="1">
          <p15:clr>
            <a:srgbClr val="F26B43"/>
          </p15:clr>
        </p15:guide>
        <p15:guide id="5" orient="horz" pos="2573" userDrawn="1">
          <p15:clr>
            <a:srgbClr val="F26B43"/>
          </p15:clr>
        </p15:guide>
        <p15:guide id="6" orient="horz" pos="713" userDrawn="1">
          <p15:clr>
            <a:srgbClr val="F26B43"/>
          </p15:clr>
        </p15:guide>
        <p15:guide id="7" pos="3560" userDrawn="1">
          <p15:clr>
            <a:srgbClr val="F26B43"/>
          </p15:clr>
        </p15:guide>
        <p15:guide id="8" pos="2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so.uni-hamburg.de/studienbuero-sozialoekonomie/formulare/a3.html" TargetMode="External"/><Relationship Id="rId2" Type="http://schemas.openxmlformats.org/officeDocument/2006/relationships/hyperlink" Target="https://www.wiso.uni-hamburg.de/studienbuero-sozialoekonomie/a-dokumente/allgemeine-dokumente/a2.pdf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wiso.uni-hamburg.de/studienbuero-sozialoekonomie/a-dokumente/allgemeine-dokumente/a2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wiso.uni-hamburg.de/studienbuero-sozialoekonomie/formulare/a3.html" TargetMode="Externa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tudienbuero-sozoek.wiso@uni-hamburg.de" TargetMode="Externa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5.xml"/><Relationship Id="rId7" Type="http://schemas.openxmlformats.org/officeDocument/2006/relationships/slide" Target="slide2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Relationship Id="rId6" Type="http://schemas.openxmlformats.org/officeDocument/2006/relationships/slide" Target="slide19.xml"/><Relationship Id="rId5" Type="http://schemas.openxmlformats.org/officeDocument/2006/relationships/slide" Target="slide17.xml"/><Relationship Id="rId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tudienbuero-sozoek.wiso@uni-hamburg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hyperlink" Target="https://www.wiso.uni-hamburg.de/studienbuero-sozialoekonomie/a-dokumente/allgemeine-dokumente/a11-eigenstaendigkeitserklaerung-fuer-abschlussarbeiten.pdf" TargetMode="External"/><Relationship Id="rId4" Type="http://schemas.openxmlformats.org/officeDocument/2006/relationships/hyperlink" Target="https://www.wiso.uni-hamburg.de/studienbuero-sozialoekonomie/service/10-service-studierende/50-abschlussarbeit.html#v-19687124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wiso.uni-hamburg.de/studienbuero-sozialoekonomie/formulare/a4.html" TargetMode="Externa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hamburg.de/campuscenter/studienorganisation/ordnungen-satzungen/pruefungs-studienordnungen/wirtschafts-und-sozialwissenschaften/20160615-fsb-wiso-ba-sozoek-64.pdf" TargetMode="External"/><Relationship Id="rId2" Type="http://schemas.openxmlformats.org/officeDocument/2006/relationships/hyperlink" Target="https://www.uni-hamburg.de/campuscenter/studienorganisation/ordnungen-satzungen/pruefungs-studienordnungen/wirtschafts-und-sozialwissenschaften/20240508-po-ba-wiso-84.pdf" TargetMode="Externa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ttps://www.wiso.uni-hamburg.de/studienbuero-sozialoekonomie/service/10-service-studierende/50-abschlussarbeit.html#v-19687124" TargetMode="Externa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asydb.uni-hamburg.de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wiso.uni-hamburg.de/studienbuero-sozialoekonomie/service/10-service-studierende/50-abschlussarbeit.html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u.de/news/von-chatgpt-bis-deepl-wie-man-ki-tools-beim-lernen-richtig-einsetzt/" TargetMode="External"/><Relationship Id="rId2" Type="http://schemas.openxmlformats.org/officeDocument/2006/relationships/hyperlink" Target="https://www.hul.uni-hamburg.de/schreibzentrum/schreibberatung.html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">
            <a:extLst>
              <a:ext uri="{FF2B5EF4-FFF2-40B4-BE49-F238E27FC236}">
                <a16:creationId xmlns:a16="http://schemas.microsoft.com/office/drawing/2014/main" id="{C8A05639-FD8E-FA8D-ED3F-70A562242E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Bachelorarbeit in B.A. Sozialökonomie</a:t>
            </a: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F4A5ABA9-E41C-7C52-E540-464B4C4780A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Anja Kruse</a:t>
            </a:r>
          </a:p>
        </p:txBody>
      </p:sp>
      <p:sp>
        <p:nvSpPr>
          <p:cNvPr id="12" name="Datum">
            <a:extLst>
              <a:ext uri="{FF2B5EF4-FFF2-40B4-BE49-F238E27FC236}">
                <a16:creationId xmlns:a16="http://schemas.microsoft.com/office/drawing/2014/main" id="{BDA64AAD-7D7B-AE92-ED9C-9F2092461C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/>
              <a:t>07.07.2026</a:t>
            </a:r>
          </a:p>
        </p:txBody>
      </p:sp>
      <p:pic>
        <p:nvPicPr>
          <p:cNvPr id="5" name="Grafik" descr="Illustration des Unicampus im Linienstil. Zu erkennen sind unter anderem das Audimax, das Uni-Hauptgebäude, der Philosophenturm, das Geomatikum und der WIWI-Bunker.&#10;Die Illustration ist mit einem Rot-Blau-Verlauf von links nach rechts eingefärbt.">
            <a:extLst>
              <a:ext uri="{FF2B5EF4-FFF2-40B4-BE49-F238E27FC236}">
                <a16:creationId xmlns:a16="http://schemas.microsoft.com/office/drawing/2014/main" id="{EC749683-0B09-84ED-0981-854017A11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95536" y="1835576"/>
            <a:ext cx="7488832" cy="11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63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A588F784-5CE8-4FC5-8C7A-8BB2BBEC6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Anmeldung zur Bachelorarbeit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210AB479-3470-B6D8-9E02-84C7ABF12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31887"/>
            <a:ext cx="4392166" cy="2375967"/>
          </a:xfrm>
        </p:spPr>
        <p:txBody>
          <a:bodyPr>
            <a:normAutofit fontScale="77500" lnSpcReduction="20000"/>
          </a:bodyPr>
          <a:lstStyle/>
          <a:p>
            <a:r>
              <a:rPr lang="de-DE" dirty="0"/>
              <a:t>Anmeldung jederzeit im Semester, keine Frist zur Anmeldung</a:t>
            </a:r>
          </a:p>
          <a:p>
            <a:r>
              <a:rPr lang="de-DE" dirty="0"/>
              <a:t>Gruppenarbeit grundsätzlich im Einvernehmen mit Betreuenden Person möglich,  eindeutige Abgrenzung zur individuellen Bewertung erforderlich</a:t>
            </a:r>
          </a:p>
          <a:p>
            <a:r>
              <a:rPr lang="de-DE" dirty="0"/>
              <a:t>Ausschließliche Nutzung der personalisierten Uni-Mail Adresse aus datenschutzrechtlichen Gründen</a:t>
            </a:r>
          </a:p>
          <a:p>
            <a:r>
              <a:rPr lang="de-DE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Anmeldeformular</a:t>
            </a:r>
            <a:r>
              <a:rPr lang="de-DE" dirty="0"/>
              <a:t> über das </a:t>
            </a:r>
            <a:r>
              <a:rPr lang="de-D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Web- Formular </a:t>
            </a:r>
            <a:r>
              <a:rPr lang="de-DE" dirty="0"/>
              <a:t>hochladen</a:t>
            </a:r>
          </a:p>
          <a:p>
            <a:endParaRPr lang="de-DE" dirty="0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6D5413BA-CA0C-1BAE-21C4-348822F8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D5144-004E-1E45-907B-65C86CA25C3F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09A101-5670-42B0-8210-BB4468598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003" y="555526"/>
            <a:ext cx="7197234" cy="406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57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69894-9E32-B124-6FEA-333D9F914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Anmeldungsschritte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78E1E54-97A7-8590-09B2-7E9DD17E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D5144-004E-1E45-907B-65C86CA25C3F}" type="slidenum">
              <a:rPr lang="de-DE" smtClean="0"/>
              <a:t>11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EEC4E80-2603-F6D5-8BB4-9D723F41CFA8}"/>
              </a:ext>
            </a:extLst>
          </p:cNvPr>
          <p:cNvSpPr txBox="1"/>
          <p:nvPr/>
        </p:nvSpPr>
        <p:spPr>
          <a:xfrm>
            <a:off x="479022" y="959102"/>
            <a:ext cx="2787773" cy="1007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de-DE" b="1" dirty="0" err="1">
                <a:solidFill>
                  <a:schemeClr val="accent2"/>
                </a:solidFill>
                <a:latin typeface="TheSans UHH Bold Caps" panose="020B0502050302020203" pitchFamily="34" charset="77"/>
              </a:rPr>
              <a:t>ThemaAusgabe</a:t>
            </a:r>
            <a:endParaRPr lang="de-DE" b="1" dirty="0">
              <a:solidFill>
                <a:schemeClr val="accent2"/>
              </a:solidFill>
              <a:latin typeface="TheSans UHH Bold Caps" panose="020B0502050302020203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de-DE" sz="1400" dirty="0">
                <a:latin typeface="TheSans UHH" panose="020B0502050302020203" pitchFamily="34" charset="77"/>
              </a:rPr>
              <a:t>Abstimmung mit Betreuenden &amp; Zweitprüfenden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6C35ACF-1270-7A79-C16A-3E58BA37855D}"/>
              </a:ext>
            </a:extLst>
          </p:cNvPr>
          <p:cNvSpPr txBox="1"/>
          <p:nvPr/>
        </p:nvSpPr>
        <p:spPr>
          <a:xfrm>
            <a:off x="1959877" y="3258401"/>
            <a:ext cx="2243678" cy="1505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de-DE" sz="1700" b="1" dirty="0">
                <a:solidFill>
                  <a:schemeClr val="accent2"/>
                </a:solidFill>
                <a:latin typeface="TheSans UHH Bold Caps" panose="020B0502050302020203" pitchFamily="34" charset="77"/>
              </a:rPr>
              <a:t>Anmeldeformular</a:t>
            </a:r>
          </a:p>
          <a:p>
            <a:pPr algn="l">
              <a:lnSpc>
                <a:spcPct val="120000"/>
              </a:lnSpc>
            </a:pPr>
            <a:r>
              <a:rPr lang="de-DE" sz="1400" dirty="0">
                <a:latin typeface="TheSans UHH" panose="020B0502050302020203" pitchFamily="34" charset="77"/>
              </a:rPr>
              <a:t>Ausfüllen durch den Studierenden &amp; Einholung der Unterschriften von den Prüfenden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7B90C0F-A449-F7EF-4140-BE146F41EE48}"/>
              </a:ext>
            </a:extLst>
          </p:cNvPr>
          <p:cNvSpPr txBox="1"/>
          <p:nvPr/>
        </p:nvSpPr>
        <p:spPr>
          <a:xfrm>
            <a:off x="4571999" y="3344424"/>
            <a:ext cx="2376548" cy="1265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de-DE" b="1" dirty="0">
                <a:solidFill>
                  <a:schemeClr val="accent1"/>
                </a:solidFill>
                <a:latin typeface="TheSans UHH Bold Caps" panose="020B0502050302020203" pitchFamily="34" charset="77"/>
              </a:rPr>
              <a:t>Bearbeitungsbeginn</a:t>
            </a:r>
          </a:p>
          <a:p>
            <a:pPr algn="l">
              <a:lnSpc>
                <a:spcPct val="120000"/>
              </a:lnSpc>
            </a:pPr>
            <a:r>
              <a:rPr lang="de-DE" sz="1400" dirty="0">
                <a:latin typeface="TheSans UHH" panose="020B0502050302020203" pitchFamily="34" charset="77"/>
              </a:rPr>
              <a:t>unverzüglich mit </a:t>
            </a:r>
          </a:p>
          <a:p>
            <a:pPr algn="l">
              <a:lnSpc>
                <a:spcPct val="120000"/>
              </a:lnSpc>
            </a:pPr>
            <a:r>
              <a:rPr lang="de-DE" sz="1400" dirty="0">
                <a:latin typeface="TheSans UHH" panose="020B0502050302020203" pitchFamily="34" charset="77"/>
              </a:rPr>
              <a:t>Ausgabe des Themas </a:t>
            </a:r>
          </a:p>
          <a:p>
            <a:pPr algn="l">
              <a:lnSpc>
                <a:spcPct val="120000"/>
              </a:lnSpc>
            </a:pPr>
            <a:r>
              <a:rPr lang="de-DE" sz="1400" dirty="0">
                <a:latin typeface="TheSans UHH" panose="020B0502050302020203" pitchFamily="34" charset="77"/>
              </a:rPr>
              <a:t>durch Prüfende!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3EF0A85-677D-6476-FC2D-2D054A406577}"/>
              </a:ext>
            </a:extLst>
          </p:cNvPr>
          <p:cNvSpPr txBox="1"/>
          <p:nvPr/>
        </p:nvSpPr>
        <p:spPr>
          <a:xfrm>
            <a:off x="3532561" y="887451"/>
            <a:ext cx="2740156" cy="1265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de-DE" b="1" dirty="0">
                <a:solidFill>
                  <a:schemeClr val="accent2"/>
                </a:solidFill>
                <a:latin typeface="TheSans UHH Bold Caps" panose="020B0502050302020203" pitchFamily="34" charset="77"/>
              </a:rPr>
              <a:t>Web-formular</a:t>
            </a:r>
          </a:p>
          <a:p>
            <a:pPr algn="l">
              <a:lnSpc>
                <a:spcPct val="120000"/>
              </a:lnSpc>
            </a:pPr>
            <a:r>
              <a:rPr lang="de-DE" sz="1400" dirty="0">
                <a:latin typeface="TheSans UHH" panose="020B0502050302020203" pitchFamily="34" charset="77"/>
              </a:rPr>
              <a:t>Ausfüllen auf der Webseite &amp; Hochladen des unterschriebenen Anmeldeformulars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5A17CB5-3F3D-2C92-1687-BE63379C0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6177" y="2153118"/>
            <a:ext cx="7214756" cy="1253089"/>
            <a:chOff x="109972" y="2046285"/>
            <a:chExt cx="6560512" cy="1253089"/>
          </a:xfrm>
        </p:grpSpPr>
        <p:cxnSp>
          <p:nvCxnSpPr>
            <p:cNvPr id="38" name="Gerade Verbindung 37">
              <a:extLst>
                <a:ext uri="{FF2B5EF4-FFF2-40B4-BE49-F238E27FC236}">
                  <a16:creationId xmlns:a16="http://schemas.microsoft.com/office/drawing/2014/main" id="{6C8E17FB-93FF-F5F1-6C68-16A6B6954E39}"/>
                </a:ext>
              </a:extLst>
            </p:cNvPr>
            <p:cNvCxnSpPr>
              <a:cxnSpLocks/>
              <a:stCxn id="27" idx="6"/>
              <a:endCxn id="24" idx="6"/>
            </p:cNvCxnSpPr>
            <p:nvPr/>
          </p:nvCxnSpPr>
          <p:spPr>
            <a:xfrm flipV="1">
              <a:off x="253972" y="2646598"/>
              <a:ext cx="6416512" cy="21528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248118CF-A9DE-A956-C225-199AE5E4A229}"/>
                </a:ext>
              </a:extLst>
            </p:cNvPr>
            <p:cNvGrpSpPr/>
            <p:nvPr/>
          </p:nvGrpSpPr>
          <p:grpSpPr>
            <a:xfrm>
              <a:off x="3758155" y="2738302"/>
              <a:ext cx="302144" cy="561072"/>
              <a:chOff x="3758155" y="2738302"/>
              <a:chExt cx="302144" cy="561072"/>
            </a:xfrm>
          </p:grpSpPr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520E6F18-810B-E685-47CF-67386BB69E5D}"/>
                  </a:ext>
                </a:extLst>
              </p:cNvPr>
              <p:cNvCxnSpPr>
                <a:cxnSpLocks/>
                <a:endCxn id="20" idx="5"/>
              </p:cNvCxnSpPr>
              <p:nvPr/>
            </p:nvCxnSpPr>
            <p:spPr>
              <a:xfrm flipH="1" flipV="1">
                <a:off x="3881067" y="2830024"/>
                <a:ext cx="179232" cy="469350"/>
              </a:xfrm>
              <a:prstGeom prst="straightConnector1">
                <a:avLst/>
              </a:prstGeom>
              <a:ln w="2857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B1B2017-464E-DE81-5D1B-C8A6C6CF056D}"/>
                  </a:ext>
                </a:extLst>
              </p:cNvPr>
              <p:cNvSpPr/>
              <p:nvPr/>
            </p:nvSpPr>
            <p:spPr>
              <a:xfrm>
                <a:off x="3758155" y="2738302"/>
                <a:ext cx="144000" cy="107459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AF00976C-C1E4-6AA2-3260-8F6D5CE2F3BE}"/>
                </a:ext>
              </a:extLst>
            </p:cNvPr>
            <p:cNvGrpSpPr/>
            <p:nvPr/>
          </p:nvGrpSpPr>
          <p:grpSpPr>
            <a:xfrm>
              <a:off x="4704864" y="2048483"/>
              <a:ext cx="1965620" cy="670115"/>
              <a:chOff x="1320488" y="2048483"/>
              <a:chExt cx="1965620" cy="670115"/>
            </a:xfrm>
          </p:grpSpPr>
          <p:cxnSp>
            <p:nvCxnSpPr>
              <p:cNvPr id="23" name="Gerade Verbindung mit Pfeil 22">
                <a:extLst>
                  <a:ext uri="{FF2B5EF4-FFF2-40B4-BE49-F238E27FC236}">
                    <a16:creationId xmlns:a16="http://schemas.microsoft.com/office/drawing/2014/main" id="{4FA0F95A-D92B-D9B5-DBF0-C1CD6C6CA9B8}"/>
                  </a:ext>
                </a:extLst>
              </p:cNvPr>
              <p:cNvCxnSpPr>
                <a:cxnSpLocks/>
                <a:stCxn id="35" idx="4"/>
              </p:cNvCxnSpPr>
              <p:nvPr/>
            </p:nvCxnSpPr>
            <p:spPr>
              <a:xfrm flipV="1">
                <a:off x="1320488" y="2048483"/>
                <a:ext cx="0" cy="519799"/>
              </a:xfrm>
              <a:prstGeom prst="straightConnector1">
                <a:avLst/>
              </a:prstGeom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14F4BFC-99BF-B234-296F-86C11E454FB7}"/>
                  </a:ext>
                </a:extLst>
              </p:cNvPr>
              <p:cNvSpPr/>
              <p:nvPr/>
            </p:nvSpPr>
            <p:spPr>
              <a:xfrm>
                <a:off x="3142108" y="257459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07A2455D-635E-1252-A1E7-B051B41C8EC3}"/>
                </a:ext>
              </a:extLst>
            </p:cNvPr>
            <p:cNvGrpSpPr/>
            <p:nvPr/>
          </p:nvGrpSpPr>
          <p:grpSpPr>
            <a:xfrm>
              <a:off x="109972" y="2046285"/>
              <a:ext cx="144000" cy="693841"/>
              <a:chOff x="3401812" y="2046285"/>
              <a:chExt cx="144000" cy="693841"/>
            </a:xfrm>
          </p:grpSpPr>
          <p:cxnSp>
            <p:nvCxnSpPr>
              <p:cNvPr id="26" name="Gerade Verbindung mit Pfeil 25">
                <a:extLst>
                  <a:ext uri="{FF2B5EF4-FFF2-40B4-BE49-F238E27FC236}">
                    <a16:creationId xmlns:a16="http://schemas.microsoft.com/office/drawing/2014/main" id="{D4D1B672-D864-4A96-EB1F-B6DE8BB67E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87956" y="2046285"/>
                <a:ext cx="0" cy="619534"/>
              </a:xfrm>
              <a:prstGeom prst="straightConnector1">
                <a:avLst/>
              </a:prstGeom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3C7BF478-37F5-7F45-B7B2-B0B9CFD49EAD}"/>
                  </a:ext>
                </a:extLst>
              </p:cNvPr>
              <p:cNvSpPr/>
              <p:nvPr/>
            </p:nvSpPr>
            <p:spPr>
              <a:xfrm>
                <a:off x="3401812" y="2596126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9A2319AF-6460-E00B-FC31-2F5DB52CFB8D}"/>
                </a:ext>
              </a:extLst>
            </p:cNvPr>
            <p:cNvGrpSpPr/>
            <p:nvPr/>
          </p:nvGrpSpPr>
          <p:grpSpPr>
            <a:xfrm flipV="1">
              <a:off x="2857800" y="2571985"/>
              <a:ext cx="144000" cy="555425"/>
              <a:chOff x="4946048" y="2176140"/>
              <a:chExt cx="144000" cy="555425"/>
            </a:xfrm>
          </p:grpSpPr>
          <p:cxnSp>
            <p:nvCxnSpPr>
              <p:cNvPr id="29" name="Gerade Verbindung mit Pfeil 28">
                <a:extLst>
                  <a:ext uri="{FF2B5EF4-FFF2-40B4-BE49-F238E27FC236}">
                    <a16:creationId xmlns:a16="http://schemas.microsoft.com/office/drawing/2014/main" id="{80648220-B949-18D3-6477-E2A2061BF2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20061" y="2176140"/>
                <a:ext cx="0" cy="408812"/>
              </a:xfrm>
              <a:prstGeom prst="straightConnector1">
                <a:avLst/>
              </a:prstGeom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8DF21199-2BE8-7D36-6469-70035A86DB62}"/>
                  </a:ext>
                </a:extLst>
              </p:cNvPr>
              <p:cNvSpPr/>
              <p:nvPr/>
            </p:nvSpPr>
            <p:spPr>
              <a:xfrm>
                <a:off x="4946048" y="258756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19E4CD6D-B524-1035-9147-947ECC6D8F5C}"/>
                </a:ext>
              </a:extLst>
            </p:cNvPr>
            <p:cNvGrpSpPr/>
            <p:nvPr/>
          </p:nvGrpSpPr>
          <p:grpSpPr>
            <a:xfrm flipV="1">
              <a:off x="4632864" y="2048483"/>
              <a:ext cx="1962983" cy="663799"/>
              <a:chOff x="2760656" y="2583243"/>
              <a:chExt cx="1962983" cy="663799"/>
            </a:xfrm>
          </p:grpSpPr>
          <p:cxnSp>
            <p:nvCxnSpPr>
              <p:cNvPr id="34" name="Gerade Verbindung mit Pfeil 33">
                <a:extLst>
                  <a:ext uri="{FF2B5EF4-FFF2-40B4-BE49-F238E27FC236}">
                    <a16:creationId xmlns:a16="http://schemas.microsoft.com/office/drawing/2014/main" id="{9A46E92C-626F-83E3-409A-850A916E010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23639" y="2720927"/>
                <a:ext cx="0" cy="526115"/>
              </a:xfrm>
              <a:prstGeom prst="straightConnector1">
                <a:avLst/>
              </a:prstGeom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40B5A6C3-6FFA-9761-6773-1E85DA8741B9}"/>
                  </a:ext>
                </a:extLst>
              </p:cNvPr>
              <p:cNvSpPr/>
              <p:nvPr/>
            </p:nvSpPr>
            <p:spPr>
              <a:xfrm>
                <a:off x="2760656" y="2583243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p:sp>
          <p:nvSpPr>
            <p:cNvPr id="36" name="Abgerundetes Rechteck 35">
              <a:extLst>
                <a:ext uri="{FF2B5EF4-FFF2-40B4-BE49-F238E27FC236}">
                  <a16:creationId xmlns:a16="http://schemas.microsoft.com/office/drawing/2014/main" id="{D481F976-1BD7-A4F4-4083-D59A9F6CAD05}"/>
                </a:ext>
              </a:extLst>
            </p:cNvPr>
            <p:cNvSpPr/>
            <p:nvPr/>
          </p:nvSpPr>
          <p:spPr>
            <a:xfrm>
              <a:off x="3001801" y="2583342"/>
              <a:ext cx="1631063" cy="1366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F3368D8C-B032-4041-839A-6FBC0A818F9E}"/>
              </a:ext>
            </a:extLst>
          </p:cNvPr>
          <p:cNvSpPr txBox="1"/>
          <p:nvPr/>
        </p:nvSpPr>
        <p:spPr>
          <a:xfrm>
            <a:off x="6497302" y="821418"/>
            <a:ext cx="1889052" cy="1007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de-DE" b="1" dirty="0">
                <a:solidFill>
                  <a:schemeClr val="accent2"/>
                </a:solidFill>
                <a:latin typeface="TheSans UHH Bold Caps" panose="020B0502050302020203" pitchFamily="34" charset="77"/>
              </a:rPr>
              <a:t>Anmeldung </a:t>
            </a:r>
          </a:p>
          <a:p>
            <a:pPr algn="l">
              <a:lnSpc>
                <a:spcPct val="120000"/>
              </a:lnSpc>
            </a:pPr>
            <a:r>
              <a:rPr lang="de-DE" sz="1400" dirty="0">
                <a:latin typeface="TheSans UHH" panose="020B0502050302020203" pitchFamily="34" charset="77"/>
              </a:rPr>
              <a:t>Anmeldung durch </a:t>
            </a:r>
          </a:p>
          <a:p>
            <a:pPr algn="l">
              <a:lnSpc>
                <a:spcPct val="120000"/>
              </a:lnSpc>
            </a:pPr>
            <a:r>
              <a:rPr lang="de-DE" sz="1400" dirty="0">
                <a:latin typeface="TheSans UHH" panose="020B0502050302020203" pitchFamily="34" charset="77"/>
              </a:rPr>
              <a:t>das Studienbüro </a:t>
            </a:r>
          </a:p>
        </p:txBody>
      </p:sp>
    </p:spTree>
    <p:extLst>
      <p:ext uri="{BB962C8B-B14F-4D97-AF65-F5344CB8AC3E}">
        <p14:creationId xmlns:p14="http://schemas.microsoft.com/office/powerpoint/2010/main" val="3114111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B4BE4660-5F58-43BF-4953-56B0640E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Schritt der Anmeldung</a:t>
            </a:r>
          </a:p>
        </p:txBody>
      </p:sp>
      <p:grpSp>
        <p:nvGrpSpPr>
          <p:cNvPr id="9" name="Gruppieren" descr="01">
            <a:extLst>
              <a:ext uri="{FF2B5EF4-FFF2-40B4-BE49-F238E27FC236}">
                <a16:creationId xmlns:a16="http://schemas.microsoft.com/office/drawing/2014/main" id="{72360CA9-83AA-4A4B-6047-1CE1021AC60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804248" y="1851670"/>
            <a:ext cx="1440160" cy="1440160"/>
            <a:chOff x="6408204" y="1851670"/>
            <a:chExt cx="1440160" cy="1440160"/>
          </a:xfrm>
        </p:grpSpPr>
        <p:sp>
          <p:nvSpPr>
            <p:cNvPr id="7" name="Oval">
              <a:extLst>
                <a:ext uri="{FF2B5EF4-FFF2-40B4-BE49-F238E27FC236}">
                  <a16:creationId xmlns:a16="http://schemas.microsoft.com/office/drawing/2014/main" id="{21FA1C1F-1BF1-66D9-A215-906E54B6B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08204" y="1851670"/>
              <a:ext cx="1440160" cy="14401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/>
                <a:ea typeface="+mn-ea"/>
                <a:cs typeface="+mn-cs"/>
              </a:endParaRPr>
            </a:p>
          </p:txBody>
        </p:sp>
        <p:sp>
          <p:nvSpPr>
            <p:cNvPr id="8" name="Zahl">
              <a:extLst>
                <a:ext uri="{FF2B5EF4-FFF2-40B4-BE49-F238E27FC236}">
                  <a16:creationId xmlns:a16="http://schemas.microsoft.com/office/drawing/2014/main" id="{E0988752-6161-2149-33F2-EC300D4B03E6}"/>
                </a:ext>
              </a:extLst>
            </p:cNvPr>
            <p:cNvSpPr txBox="1"/>
            <p:nvPr/>
          </p:nvSpPr>
          <p:spPr>
            <a:xfrm>
              <a:off x="6444208" y="2141153"/>
              <a:ext cx="136815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0271BB"/>
                  </a:solidFill>
                  <a:effectLst/>
                  <a:uLnTx/>
                  <a:uFillTx/>
                  <a:latin typeface="TheSans UHH"/>
                  <a:ea typeface="+mn-ea"/>
                  <a:cs typeface="+mn-cs"/>
                </a:rPr>
                <a:t>01</a:t>
              </a:r>
            </a:p>
          </p:txBody>
        </p:sp>
      </p:grpSp>
      <p:cxnSp>
        <p:nvCxnSpPr>
          <p:cNvPr id="3" name="Linie">
            <a:extLst>
              <a:ext uri="{FF2B5EF4-FFF2-40B4-BE49-F238E27FC236}">
                <a16:creationId xmlns:a16="http://schemas.microsoft.com/office/drawing/2014/main" id="{D3CE4F9E-9E5A-A008-D30B-90C40D89F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" idx="4"/>
          </p:cNvCxnSpPr>
          <p:nvPr/>
        </p:nvCxnSpPr>
        <p:spPr>
          <a:xfrm>
            <a:off x="7524328" y="3291830"/>
            <a:ext cx="0" cy="185167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">
            <a:extLst>
              <a:ext uri="{FF2B5EF4-FFF2-40B4-BE49-F238E27FC236}">
                <a16:creationId xmlns:a16="http://schemas.microsoft.com/office/drawing/2014/main" id="{157FB277-7BDD-0181-DA4E-AAF37F0CF904}"/>
              </a:ext>
            </a:extLst>
          </p:cNvPr>
          <p:cNvSpPr txBox="1"/>
          <p:nvPr/>
        </p:nvSpPr>
        <p:spPr>
          <a:xfrm>
            <a:off x="2810028" y="1346986"/>
            <a:ext cx="3744406" cy="2989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>
                <a:solidFill>
                  <a:srgbClr val="FFFFFF"/>
                </a:solidFill>
                <a:latin typeface="TheSans UHH"/>
              </a:rPr>
              <a:t>Themaausgabe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/>
              <a:ea typeface="+mn-ea"/>
              <a:cs typeface="+mn-cs"/>
            </a:endParaRP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Abstimmung über das Thema mit Erst- und Zweitprüfenden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Geklärte Nutzung von </a:t>
            </a:r>
            <a:r>
              <a:rPr lang="de-DE" sz="1600" dirty="0" err="1">
                <a:solidFill>
                  <a:srgbClr val="FFFFFF"/>
                </a:solidFill>
                <a:latin typeface="TheSans UHH" panose="020B0502050302020203" pitchFamily="34" charset="77"/>
              </a:rPr>
              <a:t>gKI</a:t>
            </a:r>
            <a:endParaRPr lang="de-DE" sz="1600" dirty="0">
              <a:solidFill>
                <a:srgbClr val="FFFFFF"/>
              </a:solidFill>
              <a:latin typeface="TheSans UHH" panose="020B0502050302020203" pitchFamily="34" charset="77"/>
            </a:endParaRP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Mit Bekanntgabe des Themas beginnt Bearbeitungszeit! (spätestens mit Versand des Web-Formulars)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endParaRPr lang="de-DE" sz="1600" dirty="0">
              <a:solidFill>
                <a:srgbClr val="FFFFFF"/>
              </a:solidFill>
              <a:latin typeface="TheSans UHH" panose="020B0502050302020203" pitchFamily="34" charset="77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BF1D121-80B6-47BA-BEAA-D93BC2122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552" y="699542"/>
            <a:ext cx="3809308" cy="214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20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B4BE4660-5F58-43BF-4953-56B0640E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Schritt zur Anmeldung: </a:t>
            </a:r>
          </a:p>
        </p:txBody>
      </p:sp>
      <p:grpSp>
        <p:nvGrpSpPr>
          <p:cNvPr id="9" name="Gruppieren" descr="01">
            <a:extLst>
              <a:ext uri="{FF2B5EF4-FFF2-40B4-BE49-F238E27FC236}">
                <a16:creationId xmlns:a16="http://schemas.microsoft.com/office/drawing/2014/main" id="{72360CA9-83AA-4A4B-6047-1CE1021AC60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804248" y="1851670"/>
            <a:ext cx="1440160" cy="1440160"/>
            <a:chOff x="6408204" y="1851670"/>
            <a:chExt cx="1440160" cy="1440160"/>
          </a:xfrm>
        </p:grpSpPr>
        <p:sp>
          <p:nvSpPr>
            <p:cNvPr id="7" name="Oval">
              <a:extLst>
                <a:ext uri="{FF2B5EF4-FFF2-40B4-BE49-F238E27FC236}">
                  <a16:creationId xmlns:a16="http://schemas.microsoft.com/office/drawing/2014/main" id="{21FA1C1F-1BF1-66D9-A215-906E54B6B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08204" y="1851670"/>
              <a:ext cx="1440160" cy="14401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/>
                <a:ea typeface="+mn-ea"/>
                <a:cs typeface="+mn-cs"/>
              </a:endParaRPr>
            </a:p>
          </p:txBody>
        </p:sp>
        <p:sp>
          <p:nvSpPr>
            <p:cNvPr id="8" name="Zahl">
              <a:extLst>
                <a:ext uri="{FF2B5EF4-FFF2-40B4-BE49-F238E27FC236}">
                  <a16:creationId xmlns:a16="http://schemas.microsoft.com/office/drawing/2014/main" id="{E0988752-6161-2149-33F2-EC300D4B03E6}"/>
                </a:ext>
              </a:extLst>
            </p:cNvPr>
            <p:cNvSpPr txBox="1"/>
            <p:nvPr/>
          </p:nvSpPr>
          <p:spPr>
            <a:xfrm>
              <a:off x="6444208" y="2141153"/>
              <a:ext cx="136815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0271BB"/>
                  </a:solidFill>
                  <a:effectLst/>
                  <a:uLnTx/>
                  <a:uFillTx/>
                  <a:latin typeface="TheSans UHH"/>
                  <a:ea typeface="+mn-ea"/>
                  <a:cs typeface="+mn-cs"/>
                </a:rPr>
                <a:t>02</a:t>
              </a:r>
            </a:p>
          </p:txBody>
        </p:sp>
      </p:grpSp>
      <p:cxnSp>
        <p:nvCxnSpPr>
          <p:cNvPr id="3" name="Linie">
            <a:extLst>
              <a:ext uri="{FF2B5EF4-FFF2-40B4-BE49-F238E27FC236}">
                <a16:creationId xmlns:a16="http://schemas.microsoft.com/office/drawing/2014/main" id="{D3CE4F9E-9E5A-A008-D30B-90C40D89F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" idx="4"/>
          </p:cNvCxnSpPr>
          <p:nvPr/>
        </p:nvCxnSpPr>
        <p:spPr>
          <a:xfrm>
            <a:off x="7524328" y="3291830"/>
            <a:ext cx="0" cy="185167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">
            <a:extLst>
              <a:ext uri="{FF2B5EF4-FFF2-40B4-BE49-F238E27FC236}">
                <a16:creationId xmlns:a16="http://schemas.microsoft.com/office/drawing/2014/main" id="{157FB277-7BDD-0181-DA4E-AAF37F0CF904}"/>
              </a:ext>
            </a:extLst>
          </p:cNvPr>
          <p:cNvSpPr txBox="1"/>
          <p:nvPr/>
        </p:nvSpPr>
        <p:spPr>
          <a:xfrm>
            <a:off x="2694085" y="2439587"/>
            <a:ext cx="4248447" cy="2989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 UHH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Anmeldeformular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 UHH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/>
                <a:ea typeface="+mn-ea"/>
                <a:cs typeface="+mn-cs"/>
              </a:rPr>
              <a:t>(A2)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/>
                <a:ea typeface="+mn-ea"/>
                <a:cs typeface="+mn-cs"/>
              </a:rPr>
              <a:t>zweiseitig</a:t>
            </a:r>
          </a:p>
          <a:p>
            <a:pPr marL="285750" lvl="0" indent="-2857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auf Schreibweise des Titels achten, da im Zeugnis ausgewiesen </a:t>
            </a:r>
            <a:r>
              <a:rPr lang="de-DE" sz="1600" i="1" dirty="0">
                <a:solidFill>
                  <a:srgbClr val="FFFFFF"/>
                </a:solidFill>
                <a:latin typeface="TheSans UHH" panose="020B0502050302020203" pitchFamily="34" charset="77"/>
              </a:rPr>
              <a:t>(ggfls. mit Anführungszeichen, Interpunktion und Rechtschreibfehlern)</a:t>
            </a:r>
            <a:endParaRPr kumimoji="0" lang="de-DE" sz="16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ausgefüllt an Erstprüfenden per E-Mail senden und um Rücksendung bitten</a:t>
            </a: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Unterschriebenes Formular anschließend an Zweitprüfenden senden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44D1A2B-28B5-427C-B046-9166C0E23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944461"/>
            <a:ext cx="2333879" cy="330273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6910133-299E-4E95-ADFF-4775C5DF6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152" y="241247"/>
            <a:ext cx="2333879" cy="222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79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B4BE4660-5F58-43BF-4953-56B0640E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Schritt zur Anmeldung</a:t>
            </a:r>
          </a:p>
        </p:txBody>
      </p:sp>
      <p:cxnSp>
        <p:nvCxnSpPr>
          <p:cNvPr id="3" name="Linie">
            <a:extLst>
              <a:ext uri="{FF2B5EF4-FFF2-40B4-BE49-F238E27FC236}">
                <a16:creationId xmlns:a16="http://schemas.microsoft.com/office/drawing/2014/main" id="{D3CE4F9E-9E5A-A008-D30B-90C40D89F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524328" y="0"/>
            <a:ext cx="0" cy="5143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pieren" descr="02">
            <a:extLst>
              <a:ext uri="{FF2B5EF4-FFF2-40B4-BE49-F238E27FC236}">
                <a16:creationId xmlns:a16="http://schemas.microsoft.com/office/drawing/2014/main" id="{72360CA9-83AA-4A4B-6047-1CE1021AC60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804248" y="1851670"/>
            <a:ext cx="1440160" cy="1440160"/>
            <a:chOff x="6408204" y="1851670"/>
            <a:chExt cx="1440160" cy="1440160"/>
          </a:xfrm>
        </p:grpSpPr>
        <p:sp>
          <p:nvSpPr>
            <p:cNvPr id="7" name="Oval">
              <a:extLst>
                <a:ext uri="{FF2B5EF4-FFF2-40B4-BE49-F238E27FC236}">
                  <a16:creationId xmlns:a16="http://schemas.microsoft.com/office/drawing/2014/main" id="{21FA1C1F-1BF1-66D9-A215-906E54B6B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08204" y="1851670"/>
              <a:ext cx="1440160" cy="14401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/>
                <a:ea typeface="+mn-ea"/>
                <a:cs typeface="+mn-cs"/>
              </a:endParaRPr>
            </a:p>
          </p:txBody>
        </p:sp>
        <p:sp>
          <p:nvSpPr>
            <p:cNvPr id="8" name="Zahl">
              <a:extLst>
                <a:ext uri="{FF2B5EF4-FFF2-40B4-BE49-F238E27FC236}">
                  <a16:creationId xmlns:a16="http://schemas.microsoft.com/office/drawing/2014/main" id="{E0988752-6161-2149-33F2-EC300D4B03E6}"/>
                </a:ext>
              </a:extLst>
            </p:cNvPr>
            <p:cNvSpPr txBox="1"/>
            <p:nvPr/>
          </p:nvSpPr>
          <p:spPr>
            <a:xfrm>
              <a:off x="6444208" y="2141153"/>
              <a:ext cx="136815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0271BB"/>
                  </a:solidFill>
                  <a:effectLst/>
                  <a:uLnTx/>
                  <a:uFillTx/>
                  <a:latin typeface="TheSans UHH"/>
                  <a:ea typeface="+mn-ea"/>
                  <a:cs typeface="+mn-cs"/>
                </a:rPr>
                <a:t>03</a:t>
              </a:r>
            </a:p>
          </p:txBody>
        </p:sp>
      </p:grpSp>
      <p:sp>
        <p:nvSpPr>
          <p:cNvPr id="6" name="Textfeld">
            <a:extLst>
              <a:ext uri="{FF2B5EF4-FFF2-40B4-BE49-F238E27FC236}">
                <a16:creationId xmlns:a16="http://schemas.microsoft.com/office/drawing/2014/main" id="{157FB277-7BDD-0181-DA4E-AAF37F0CF904}"/>
              </a:ext>
            </a:extLst>
          </p:cNvPr>
          <p:cNvSpPr txBox="1"/>
          <p:nvPr/>
        </p:nvSpPr>
        <p:spPr>
          <a:xfrm>
            <a:off x="289191" y="885242"/>
            <a:ext cx="3797524" cy="3802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Web-Formular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 (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A3)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unverzüglich auszufüllen</a:t>
            </a: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Unterschriebenes und vollständiges Anmeldeformular über das Formular hochladen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 </a:t>
            </a: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Beginn der Bachelorarbeit spätestens mit Versand des Web-Formulars (siehe Beispiele unter Formular)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de-DE" sz="1600" u="sng" dirty="0">
                <a:solidFill>
                  <a:srgbClr val="FFFFFF"/>
                </a:solidFill>
                <a:latin typeface="TheSans UHH" panose="020B0502050302020203" pitchFamily="34" charset="77"/>
              </a:rPr>
              <a:t>Technischer Hinweis: </a:t>
            </a: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innerhalb von 15 Minuten absenden, da ansonsten Abmeldung vom Server erfolgt; Belegkopie anfordern</a:t>
            </a: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EC1DFE4-7B6E-4AC0-BEC5-C1B0EB005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718" y="106794"/>
            <a:ext cx="2617499" cy="492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54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B4BE4660-5F58-43BF-4953-56B0640E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Schritt der Anmeldung</a:t>
            </a:r>
          </a:p>
        </p:txBody>
      </p:sp>
      <p:cxnSp>
        <p:nvCxnSpPr>
          <p:cNvPr id="3" name="Linie">
            <a:extLst>
              <a:ext uri="{FF2B5EF4-FFF2-40B4-BE49-F238E27FC236}">
                <a16:creationId xmlns:a16="http://schemas.microsoft.com/office/drawing/2014/main" id="{D3CE4F9E-9E5A-A008-D30B-90C40D89F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524328" y="0"/>
            <a:ext cx="0" cy="185167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pieren" descr="03">
            <a:extLst>
              <a:ext uri="{FF2B5EF4-FFF2-40B4-BE49-F238E27FC236}">
                <a16:creationId xmlns:a16="http://schemas.microsoft.com/office/drawing/2014/main" id="{72360CA9-83AA-4A4B-6047-1CE1021AC60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804248" y="1851670"/>
            <a:ext cx="1440160" cy="1440160"/>
            <a:chOff x="6408204" y="1851670"/>
            <a:chExt cx="1440160" cy="1440160"/>
          </a:xfrm>
        </p:grpSpPr>
        <p:sp>
          <p:nvSpPr>
            <p:cNvPr id="7" name="Oval">
              <a:extLst>
                <a:ext uri="{FF2B5EF4-FFF2-40B4-BE49-F238E27FC236}">
                  <a16:creationId xmlns:a16="http://schemas.microsoft.com/office/drawing/2014/main" id="{21FA1C1F-1BF1-66D9-A215-906E54B6B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08204" y="1851670"/>
              <a:ext cx="1440160" cy="14401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/>
                <a:ea typeface="+mn-ea"/>
                <a:cs typeface="+mn-cs"/>
              </a:endParaRPr>
            </a:p>
          </p:txBody>
        </p:sp>
        <p:sp>
          <p:nvSpPr>
            <p:cNvPr id="8" name="Zahl">
              <a:extLst>
                <a:ext uri="{FF2B5EF4-FFF2-40B4-BE49-F238E27FC236}">
                  <a16:creationId xmlns:a16="http://schemas.microsoft.com/office/drawing/2014/main" id="{E0988752-6161-2149-33F2-EC300D4B03E6}"/>
                </a:ext>
              </a:extLst>
            </p:cNvPr>
            <p:cNvSpPr txBox="1"/>
            <p:nvPr/>
          </p:nvSpPr>
          <p:spPr>
            <a:xfrm>
              <a:off x="6444208" y="2141153"/>
              <a:ext cx="136815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0271BB"/>
                  </a:solidFill>
                  <a:effectLst/>
                  <a:uLnTx/>
                  <a:uFillTx/>
                  <a:latin typeface="TheSans UHH"/>
                  <a:ea typeface="+mn-ea"/>
                  <a:cs typeface="+mn-cs"/>
                </a:rPr>
                <a:t>04</a:t>
              </a:r>
            </a:p>
          </p:txBody>
        </p:sp>
      </p:grpSp>
      <p:sp>
        <p:nvSpPr>
          <p:cNvPr id="6" name="Textfeld">
            <a:extLst>
              <a:ext uri="{FF2B5EF4-FFF2-40B4-BE49-F238E27FC236}">
                <a16:creationId xmlns:a16="http://schemas.microsoft.com/office/drawing/2014/main" id="{157FB277-7BDD-0181-DA4E-AAF37F0CF904}"/>
              </a:ext>
            </a:extLst>
          </p:cNvPr>
          <p:cNvSpPr txBox="1"/>
          <p:nvPr/>
        </p:nvSpPr>
        <p:spPr>
          <a:xfrm>
            <a:off x="2595451" y="1923678"/>
            <a:ext cx="4032448" cy="2989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Fristsetzung in Stine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erfolgt durch das Prüfungsmanagement im Studienbüro Sozialökonomie</a:t>
            </a: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Frist gemäß Anmelde- bzw. Web-Formular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FFFFFF"/>
                </a:solidFill>
                <a:latin typeface="TheSans UHH" panose="020B0502050302020203" pitchFamily="34" charset="77"/>
              </a:rPr>
              <a:t>Anmeldung und Frist im Leistungskonto ersichtlich</a:t>
            </a: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Zeitpunkt der Ausgabe, Thema und beide Prüfer werden aktenkundig gemacht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639D1BA-F742-47F5-97FF-41787C5B6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30919"/>
            <a:ext cx="1656172" cy="69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5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3842CE5-7CCC-D947-6372-30E436BA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13090"/>
            <a:ext cx="8496300" cy="575841"/>
          </a:xfrm>
        </p:spPr>
        <p:txBody>
          <a:bodyPr/>
          <a:lstStyle/>
          <a:p>
            <a:r>
              <a:rPr lang="de-DE" dirty="0"/>
              <a:t>Änderungen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EC3970C-3E74-3AFC-2DBB-29A541DD6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544" y="1133330"/>
            <a:ext cx="3960117" cy="611932"/>
          </a:xfrm>
        </p:spPr>
        <p:txBody>
          <a:bodyPr/>
          <a:lstStyle/>
          <a:p>
            <a:r>
              <a:rPr lang="de-DE" dirty="0"/>
              <a:t>Änderung Titels nach Anmeldung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ED97EFA-323F-86C0-8127-E8A0C4B49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5536" y="1879600"/>
            <a:ext cx="3960117" cy="2205038"/>
          </a:xfrm>
        </p:spPr>
        <p:txBody>
          <a:bodyPr>
            <a:normAutofit/>
          </a:bodyPr>
          <a:lstStyle/>
          <a:p>
            <a:r>
              <a:rPr lang="de-DE" dirty="0"/>
              <a:t>Anpassung nur nach Zustimmung </a:t>
            </a:r>
            <a:r>
              <a:rPr lang="de-DE" dirty="0" err="1"/>
              <a:t>des:der</a:t>
            </a:r>
            <a:r>
              <a:rPr lang="de-DE" dirty="0"/>
              <a:t> </a:t>
            </a:r>
            <a:r>
              <a:rPr lang="de-DE" dirty="0" err="1"/>
              <a:t>Erstgutachter:in</a:t>
            </a:r>
            <a:r>
              <a:rPr lang="de-DE" dirty="0"/>
              <a:t> möglich</a:t>
            </a:r>
          </a:p>
          <a:p>
            <a:r>
              <a:rPr lang="de-DE" dirty="0"/>
              <a:t>Formlose schriftliche Mitteilung vom Erstgutachtenden erforderlich:</a:t>
            </a:r>
          </a:p>
          <a:p>
            <a:pPr lvl="1"/>
            <a:r>
              <a:rPr lang="de-DE" dirty="0"/>
              <a:t>Per E-Mail an: </a:t>
            </a:r>
            <a:r>
              <a:rPr lang="de-DE" dirty="0">
                <a:hlinkClick r:id="rId2"/>
              </a:rPr>
              <a:t>studienbuero-sozoek.wiso@uni-hamburg.de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8A2B850-35AD-65E6-B0F9-545F310A561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43686" y="1133330"/>
            <a:ext cx="3960117" cy="61912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Änderung Thema gemäß §14 (5) PO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1BE4618-9D8A-4FD9-EA02-5A130A3B8C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3686" y="1879600"/>
            <a:ext cx="3960117" cy="2205038"/>
          </a:xfrm>
        </p:spPr>
        <p:txBody>
          <a:bodyPr>
            <a:normAutofit/>
          </a:bodyPr>
          <a:lstStyle/>
          <a:p>
            <a:r>
              <a:rPr lang="de-DE" altLang="de-DE" dirty="0">
                <a:solidFill>
                  <a:schemeClr val="bg1">
                    <a:lumMod val="50000"/>
                  </a:schemeClr>
                </a:solidFill>
              </a:rPr>
              <a:t>begründete Rückgabe des Themas nur innerhalb der </a:t>
            </a:r>
            <a:r>
              <a:rPr lang="de-DE" altLang="de-DE" b="1" dirty="0">
                <a:solidFill>
                  <a:schemeClr val="bg1">
                    <a:lumMod val="50000"/>
                  </a:schemeClr>
                </a:solidFill>
              </a:rPr>
              <a:t>ersten zwei Wochen </a:t>
            </a:r>
            <a:r>
              <a:rPr lang="de-DE" altLang="de-DE" dirty="0">
                <a:solidFill>
                  <a:schemeClr val="bg1">
                    <a:lumMod val="50000"/>
                  </a:schemeClr>
                </a:solidFill>
              </a:rPr>
              <a:t>nach der Ausgabe</a:t>
            </a:r>
          </a:p>
          <a:p>
            <a:r>
              <a:rPr lang="de-DE" altLang="de-DE" dirty="0">
                <a:solidFill>
                  <a:schemeClr val="bg1">
                    <a:lumMod val="50000"/>
                  </a:schemeClr>
                </a:solidFill>
              </a:rPr>
              <a:t>Rückgabe nur auf begründeten Antrag des </a:t>
            </a:r>
            <a:r>
              <a:rPr lang="de-DE" altLang="de-DE" b="1" dirty="0">
                <a:solidFill>
                  <a:schemeClr val="bg1">
                    <a:lumMod val="50000"/>
                  </a:schemeClr>
                </a:solidFill>
              </a:rPr>
              <a:t>Betreuenden</a:t>
            </a:r>
            <a:r>
              <a:rPr lang="de-DE" altLang="de-DE" dirty="0">
                <a:solidFill>
                  <a:schemeClr val="bg1">
                    <a:lumMod val="50000"/>
                  </a:schemeClr>
                </a:solidFill>
              </a:rPr>
              <a:t>, wenn aus fachlichen Gründen eine Bearbeitung nicht möglich ist</a:t>
            </a:r>
            <a:endParaRPr lang="en-US" altLang="de-DE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B95EC0-F695-04B6-6569-6C07E52A5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650F-E03B-624E-B2AD-4F9591B58B11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6106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38839FAE-7656-B276-9515-662F3A5C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5" y="2768041"/>
            <a:ext cx="3665551" cy="1027845"/>
          </a:xfrm>
        </p:spPr>
        <p:txBody>
          <a:bodyPr/>
          <a:lstStyle/>
          <a:p>
            <a:r>
              <a:rPr lang="de-DE" dirty="0"/>
              <a:t>Bearbeitungszeit </a:t>
            </a:r>
            <a:br>
              <a:rPr lang="de-DE" dirty="0"/>
            </a:br>
            <a:r>
              <a:rPr lang="de-DE" dirty="0"/>
              <a:t>&amp; Umfang</a:t>
            </a:r>
            <a:endParaRPr lang="de-DE" dirty="0">
              <a:solidFill>
                <a:srgbClr val="333333"/>
              </a:solidFill>
            </a:endParaRP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95DCEDD-33B8-7FF6-E851-690FCE5F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14" y="402468"/>
            <a:ext cx="4577458" cy="1862048"/>
          </a:xfrm>
        </p:spPr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90926D02-EFBB-B670-D453-4DA549C416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" descr="Linienillustration eines Menschen, der an einem Schreibtisch vor einem großen Monitor sitzt">
            <a:extLst>
              <a:ext uri="{FF2B5EF4-FFF2-40B4-BE49-F238E27FC236}">
                <a16:creationId xmlns:a16="http://schemas.microsoft.com/office/drawing/2014/main" id="{DBD2DCA9-C252-6AAA-84DB-EE4B6CD1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81556" y="555526"/>
            <a:ext cx="455134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58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06B7494B-BA38-4050-23E0-5AC5ADC86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Bearbeitungszeit und Umfang</a:t>
            </a:r>
          </a:p>
        </p:txBody>
      </p:sp>
      <p:sp>
        <p:nvSpPr>
          <p:cNvPr id="4" name="Inhaltsplatzhalter">
            <a:extLst>
              <a:ext uri="{FF2B5EF4-FFF2-40B4-BE49-F238E27FC236}">
                <a16:creationId xmlns:a16="http://schemas.microsoft.com/office/drawing/2014/main" id="{17374726-5061-279C-49D2-8A7DFEF84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6176" y="1804717"/>
            <a:ext cx="2870076" cy="1922866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Thema Ausgabe erfolgt durch Betreuende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mit Ausgabe des Themas beginnt Bearbeitungszeit!</a:t>
            </a:r>
          </a:p>
        </p:txBody>
      </p:sp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CFCB3835-A2D2-77E6-F59A-69E12963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D5144-004E-1E45-907B-65C86CA25C3F}" type="slidenum">
              <a:rPr lang="de-DE" smtClean="0"/>
              <a:t>18</a:t>
            </a:fld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2752BD1-070B-4822-B858-C861D929FF16}"/>
              </a:ext>
            </a:extLst>
          </p:cNvPr>
          <p:cNvSpPr/>
          <p:nvPr/>
        </p:nvSpPr>
        <p:spPr>
          <a:xfrm>
            <a:off x="356570" y="915343"/>
            <a:ext cx="4935509" cy="3424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defTabSz="914400">
              <a:lnSpc>
                <a:spcPct val="110000"/>
              </a:lnSpc>
              <a:spcBef>
                <a:spcPts val="1200"/>
              </a:spcBef>
              <a:buClr>
                <a:srgbClr val="0271BB"/>
              </a:buClr>
              <a:buFont typeface="Wingdings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</a:rPr>
              <a:t>12 Wochen Bearbeitungszeit</a:t>
            </a:r>
          </a:p>
          <a:p>
            <a:pPr marL="685800" lvl="1" indent="-228600" defTabSz="914400">
              <a:lnSpc>
                <a:spcPct val="110000"/>
              </a:lnSpc>
              <a:spcBef>
                <a:spcPts val="1200"/>
              </a:spcBef>
              <a:buClr>
                <a:srgbClr val="0271BB"/>
              </a:buClr>
              <a:buFont typeface="Wingdings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</a:rPr>
              <a:t>Feiertage werden bei Fristberechnung nicht berücksichtigt</a:t>
            </a:r>
          </a:p>
          <a:p>
            <a:pPr marL="685800" lvl="1" indent="-228600" defTabSz="914400">
              <a:lnSpc>
                <a:spcPct val="110000"/>
              </a:lnSpc>
              <a:spcBef>
                <a:spcPts val="500"/>
              </a:spcBef>
              <a:buClr>
                <a:srgbClr val="0271BB"/>
              </a:buClr>
              <a:buFont typeface="Wingdings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</a:rPr>
              <a:t>Abgabetag an Sonnabend, Sonn- oder Feiertag verlängert sich die Frist auf den darauffolgenden Werktag (§193 BGB)</a:t>
            </a:r>
          </a:p>
          <a:p>
            <a:pPr marL="228600" indent="-228600" defTabSz="914400">
              <a:lnSpc>
                <a:spcPct val="110000"/>
              </a:lnSpc>
              <a:spcBef>
                <a:spcPts val="500"/>
              </a:spcBef>
              <a:buClr>
                <a:srgbClr val="0271BB"/>
              </a:buClr>
              <a:buFont typeface="Wingdings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</a:rPr>
              <a:t>Umfang 30 bis 50 Textseiten ( in deutscher bzw. englischer Sprache) laut §14 Absatz 7 FSB</a:t>
            </a:r>
          </a:p>
          <a:p>
            <a:pPr marL="228600" indent="-228600" defTabSz="914400">
              <a:lnSpc>
                <a:spcPct val="110000"/>
              </a:lnSpc>
              <a:spcBef>
                <a:spcPts val="500"/>
              </a:spcBef>
              <a:buClr>
                <a:srgbClr val="0271BB"/>
              </a:buClr>
              <a:buFont typeface="Wingdings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</a:rPr>
              <a:t>Weitere Anforderungen an Form und Inhalt legen Betreuende fest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B4979B4-7FC4-4F80-8BF7-9C470EF10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-195465"/>
            <a:ext cx="3936911" cy="222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6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38839FAE-7656-B276-9515-662F3A5C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5" y="2150049"/>
            <a:ext cx="3809567" cy="1501821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Abgabe der Bachelorarbeit &amp; Bewertung</a:t>
            </a:r>
            <a:endParaRPr lang="de-DE" dirty="0">
              <a:solidFill>
                <a:srgbClr val="333333"/>
              </a:solidFill>
            </a:endParaRP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95DCEDD-33B8-7FF6-E851-690FCE5F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14" y="402468"/>
            <a:ext cx="4577458" cy="1862048"/>
          </a:xfrm>
        </p:spPr>
        <p:txBody>
          <a:bodyPr/>
          <a:lstStyle/>
          <a:p>
            <a:r>
              <a:rPr lang="de-DE" dirty="0"/>
              <a:t>5</a:t>
            </a: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90926D02-EFBB-B670-D453-4DA549C416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" descr="Linienillustration eines Menschen, der an einem Schreibtisch vor einem großen Monitor sitzt">
            <a:extLst>
              <a:ext uri="{FF2B5EF4-FFF2-40B4-BE49-F238E27FC236}">
                <a16:creationId xmlns:a16="http://schemas.microsoft.com/office/drawing/2014/main" id="{DBD2DCA9-C252-6AAA-84DB-EE4B6CD1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81556" y="555526"/>
            <a:ext cx="455134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">
            <a:extLst>
              <a:ext uri="{FF2B5EF4-FFF2-40B4-BE49-F238E27FC236}">
                <a16:creationId xmlns:a16="http://schemas.microsoft.com/office/drawing/2014/main" id="{94BCFC1B-EDB1-71E4-AC4F-B5EEE91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21" name="Inhaltsplatzhalter">
            <a:extLst>
              <a:ext uri="{FF2B5EF4-FFF2-40B4-BE49-F238E27FC236}">
                <a16:creationId xmlns:a16="http://schemas.microsoft.com/office/drawing/2014/main" id="{68C495D2-F20C-BBD9-ED55-DAC439DF9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>
                <a:hlinkClick r:id="rId2" action="ppaction://hlinksldjump"/>
              </a:rPr>
              <a:t>Voraussetzungen zur Anmeldung</a:t>
            </a:r>
            <a:endParaRPr lang="de-DE" dirty="0"/>
          </a:p>
          <a:p>
            <a:r>
              <a:rPr lang="de-DE" dirty="0">
                <a:hlinkClick r:id="rId3" action="ppaction://hlinksldjump"/>
              </a:rPr>
              <a:t>Vorbereitung &amp; Prüfende der Bachelorarbeit</a:t>
            </a:r>
            <a:endParaRPr lang="de-DE" dirty="0"/>
          </a:p>
          <a:p>
            <a:r>
              <a:rPr lang="de-DE" dirty="0">
                <a:hlinkClick r:id="rId4" action="ppaction://hlinksldjump"/>
              </a:rPr>
              <a:t>Anmeldungsschritte zur Bachelorarbeit &amp; Änderungen</a:t>
            </a:r>
            <a:endParaRPr lang="de-DE" dirty="0"/>
          </a:p>
          <a:p>
            <a:r>
              <a:rPr lang="de-DE" dirty="0">
                <a:hlinkClick r:id="rId5" action="ppaction://hlinksldjump"/>
              </a:rPr>
              <a:t>Bearbeitungszeit &amp; Umfang</a:t>
            </a:r>
            <a:endParaRPr lang="de-DE" dirty="0"/>
          </a:p>
          <a:p>
            <a:r>
              <a:rPr lang="de-DE" dirty="0">
                <a:hlinkClick r:id="rId6" action="ppaction://hlinksldjump"/>
              </a:rPr>
              <a:t>Abgabe der Bachelorarbeit &amp; Bewertung</a:t>
            </a:r>
            <a:endParaRPr lang="de-DE" dirty="0"/>
          </a:p>
          <a:p>
            <a:r>
              <a:rPr lang="de-DE" dirty="0">
                <a:hlinkClick r:id="rId7" action="ppaction://hlinksldjump"/>
              </a:rPr>
              <a:t>Verlängerung &amp; Täuschung &amp; Wiederholung</a:t>
            </a:r>
            <a:endParaRPr lang="de-DE" dirty="0"/>
          </a:p>
          <a:p>
            <a:r>
              <a:rPr lang="de-DE" dirty="0">
                <a:hlinkClick r:id="rId8" action="ppaction://hlinksldjump"/>
              </a:rPr>
              <a:t>Rechtliche Grundlagen &amp; Fragen</a:t>
            </a:r>
            <a:endParaRPr lang="de-DE" dirty="0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2C5475E3-B666-AE18-C8AE-B07CBFA9D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650F-E03B-624E-B2AD-4F9591B58B1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2671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ED97EFA-323F-86C0-8127-E8A0C4B49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Einreichung über die personalisierte UHH Mail Adresse als </a:t>
            </a:r>
            <a:r>
              <a:rPr lang="de-DE" b="1" dirty="0"/>
              <a:t>PDF </a:t>
            </a:r>
            <a:r>
              <a:rPr lang="de-DE" dirty="0"/>
              <a:t>an </a:t>
            </a:r>
            <a:r>
              <a:rPr lang="de-DE" dirty="0">
                <a:hlinkClick r:id="rId3"/>
              </a:rPr>
              <a:t>studienbuero-sozoek.wiso@uni-hamburg.de</a:t>
            </a:r>
            <a:endParaRPr lang="de-DE" dirty="0"/>
          </a:p>
          <a:p>
            <a:pPr lvl="1"/>
            <a:r>
              <a:rPr lang="de-DE" dirty="0">
                <a:hlinkClick r:id="rId4"/>
              </a:rPr>
              <a:t>Textvorlage für Anschreiben</a:t>
            </a:r>
            <a:endParaRPr lang="de-DE" dirty="0"/>
          </a:p>
          <a:p>
            <a:pPr lvl="1"/>
            <a:r>
              <a:rPr lang="de-DE" dirty="0">
                <a:hlinkClick r:id="rId5"/>
              </a:rPr>
              <a:t>Eigenständigkeitserklärung</a:t>
            </a:r>
            <a:r>
              <a:rPr lang="de-DE" dirty="0"/>
              <a:t> mit Eidesstattlichen Versicherung und Erklärung zur Nutzung von </a:t>
            </a:r>
            <a:r>
              <a:rPr lang="de-DE" dirty="0" err="1"/>
              <a:t>gKI</a:t>
            </a:r>
            <a:r>
              <a:rPr lang="de-DE" dirty="0"/>
              <a:t>  als Bestandteil der PDF der Bachelorarbeit (handschriftlich unterschrieben)</a:t>
            </a:r>
          </a:p>
          <a:p>
            <a:pPr lvl="1"/>
            <a:r>
              <a:rPr lang="de-DE" dirty="0"/>
              <a:t>Zusammengesetzte PDF maximal 50 MB</a:t>
            </a:r>
          </a:p>
          <a:p>
            <a:pPr lvl="1"/>
            <a:r>
              <a:rPr lang="de-DE" dirty="0"/>
              <a:t>Bestätigung der endgültigen Abgabe -&gt; keine weiteren Versionen mehr möglich</a:t>
            </a:r>
          </a:p>
          <a:p>
            <a:pPr lvl="1"/>
            <a:r>
              <a:rPr lang="de-DE" dirty="0"/>
              <a:t>genügend Zeit für Versand per E-Mail einplanen</a:t>
            </a:r>
          </a:p>
          <a:p>
            <a:r>
              <a:rPr lang="de-DE" dirty="0"/>
              <a:t>ein Druckexemplar ist nach neuer PO </a:t>
            </a:r>
            <a:r>
              <a:rPr lang="de-DE" u="sng" dirty="0"/>
              <a:t>nicht</a:t>
            </a:r>
            <a:r>
              <a:rPr lang="de-DE" dirty="0"/>
              <a:t> mehr erforderlich! 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B95EC0-F695-04B6-6569-6C07E52A5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650F-E03B-624E-B2AD-4F9591B58B11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3842CE5-7CCC-D947-6372-30E436BA9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Abgabe der Bachelorarbeit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06B5564-3702-4114-96A9-717A43650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706" y="1100487"/>
            <a:ext cx="3312368" cy="186918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7629102-C3D9-49FE-8AA1-149DA9C19315}"/>
              </a:ext>
            </a:extLst>
          </p:cNvPr>
          <p:cNvSpPr txBox="1"/>
          <p:nvPr/>
        </p:nvSpPr>
        <p:spPr>
          <a:xfrm>
            <a:off x="2659590" y="4276455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TheSans UHH" panose="020B0502050302020203" pitchFamily="34" charset="77"/>
              </a:rPr>
              <a:t>Änderungen werden ggfls. auf Webseite kommuniziert!</a:t>
            </a:r>
          </a:p>
        </p:txBody>
      </p:sp>
    </p:spTree>
    <p:extLst>
      <p:ext uri="{BB962C8B-B14F-4D97-AF65-F5344CB8AC3E}">
        <p14:creationId xmlns:p14="http://schemas.microsoft.com/office/powerpoint/2010/main" val="3456831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">
            <a:extLst>
              <a:ext uri="{FF2B5EF4-FFF2-40B4-BE49-F238E27FC236}">
                <a16:creationId xmlns:a16="http://schemas.microsoft.com/office/drawing/2014/main" id="{048755AD-3788-E309-9397-66E6A2F7C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Bewertung</a:t>
            </a:r>
          </a:p>
        </p:txBody>
      </p:sp>
      <p:sp>
        <p:nvSpPr>
          <p:cNvPr id="7" name="Inhaltsplatzhalter">
            <a:extLst>
              <a:ext uri="{FF2B5EF4-FFF2-40B4-BE49-F238E27FC236}">
                <a16:creationId xmlns:a16="http://schemas.microsoft.com/office/drawing/2014/main" id="{28571464-1D08-02DA-1636-935AB311C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31887"/>
            <a:ext cx="5544294" cy="2952751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Korrekter Eingang ersichtlich in Stine durch Abgabetermin &amp; Gutachtenanforderung</a:t>
            </a:r>
          </a:p>
          <a:p>
            <a:pPr lvl="1"/>
            <a:r>
              <a:rPr lang="de-DE" sz="1300" dirty="0"/>
              <a:t>unter Meine Prüfungen – Abschlussarbeit- eingereicht am … </a:t>
            </a:r>
          </a:p>
          <a:p>
            <a:pPr lvl="1"/>
            <a:r>
              <a:rPr lang="de-DE" sz="1300" dirty="0"/>
              <a:t>Ersichtlich spätestens nach 3 Werktagen</a:t>
            </a:r>
          </a:p>
          <a:p>
            <a:r>
              <a:rPr lang="de-DE" sz="1300" dirty="0"/>
              <a:t>Verpflichtung zur unverzüglichen Bewertung</a:t>
            </a:r>
          </a:p>
          <a:p>
            <a:pPr lvl="1"/>
            <a:r>
              <a:rPr lang="de-DE" sz="1300" dirty="0"/>
              <a:t>Maximale Korrekturfrist laut PO: 6 Wochen</a:t>
            </a:r>
          </a:p>
          <a:p>
            <a:pPr lvl="1"/>
            <a:r>
              <a:rPr lang="de-DE" sz="1300" dirty="0"/>
              <a:t>ggfls. Erinnerung durch Studienbüro </a:t>
            </a:r>
          </a:p>
          <a:p>
            <a:pPr lvl="0">
              <a:buClr>
                <a:srgbClr val="FFFFFF"/>
              </a:buClr>
            </a:pPr>
            <a:r>
              <a:rPr lang="de-DE" sz="1300" dirty="0">
                <a:solidFill>
                  <a:srgbClr val="FFFFFF"/>
                </a:solidFill>
              </a:rPr>
              <a:t>Veröffentlichung der Bewertung &amp; Einsicht in Gutachten</a:t>
            </a:r>
          </a:p>
          <a:p>
            <a:pPr lvl="1">
              <a:buClr>
                <a:srgbClr val="FFFFFF"/>
              </a:buClr>
            </a:pPr>
            <a:r>
              <a:rPr lang="de-DE" sz="1300" dirty="0">
                <a:solidFill>
                  <a:srgbClr val="FFFFFF"/>
                </a:solidFill>
              </a:rPr>
              <a:t>Eintragung der Noten: </a:t>
            </a:r>
            <a:r>
              <a:rPr lang="de-DE" sz="1300" dirty="0"/>
              <a:t>Arithmetisches Mittel beider Noten der Gutachtenden in Stine </a:t>
            </a:r>
            <a:r>
              <a:rPr lang="de-DE" sz="1300" dirty="0" err="1"/>
              <a:t>veröfentlicht</a:t>
            </a:r>
            <a:endParaRPr lang="de-DE" sz="1300" dirty="0"/>
          </a:p>
          <a:p>
            <a:pPr lvl="1">
              <a:buClr>
                <a:srgbClr val="FFFFFF"/>
              </a:buClr>
            </a:pPr>
            <a:r>
              <a:rPr lang="de-DE" sz="1300" dirty="0">
                <a:solidFill>
                  <a:srgbClr val="FFFFFF"/>
                </a:solidFill>
              </a:rPr>
              <a:t>Zusendung der Gutachten ggfls. mit Zeugnisantrag </a:t>
            </a:r>
          </a:p>
          <a:p>
            <a:pPr lvl="1"/>
            <a:endParaRPr lang="de-DE" sz="13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71003C1-EDC3-4B12-896E-E101971EC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579367"/>
            <a:ext cx="6080495" cy="342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98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38839FAE-7656-B276-9515-662F3A5C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5" y="2510089"/>
            <a:ext cx="3809567" cy="1501821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Verlängerung &amp; Täuschung &amp; Wiederholung</a:t>
            </a:r>
            <a:endParaRPr lang="de-DE" dirty="0">
              <a:solidFill>
                <a:srgbClr val="333333"/>
              </a:solidFill>
            </a:endParaRP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95DCEDD-33B8-7FF6-E851-690FCE5F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14" y="402468"/>
            <a:ext cx="4577458" cy="1862048"/>
          </a:xfrm>
        </p:spPr>
        <p:txBody>
          <a:bodyPr/>
          <a:lstStyle/>
          <a:p>
            <a:r>
              <a:rPr lang="de-DE" dirty="0"/>
              <a:t>6</a:t>
            </a: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90926D02-EFBB-B670-D453-4DA549C416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" descr="Linienillustration eines Menschen, der an einem Schreibtisch vor einem großen Monitor sitzt">
            <a:extLst>
              <a:ext uri="{FF2B5EF4-FFF2-40B4-BE49-F238E27FC236}">
                <a16:creationId xmlns:a16="http://schemas.microsoft.com/office/drawing/2014/main" id="{DBD2DCA9-C252-6AAA-84DB-EE4B6CD1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81556" y="555526"/>
            <a:ext cx="455134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92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ED97EFA-323F-86C0-8127-E8A0C4B49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Verlängerung gemäß FSB bis maximal 2 Wochen möglich</a:t>
            </a:r>
          </a:p>
          <a:p>
            <a:pPr lvl="1"/>
            <a:r>
              <a:rPr lang="de-DE" dirty="0"/>
              <a:t>Vorliegen und Nachweis eines wichtigen Grundes z.B. Krankheit (AU Bescheinigung)</a:t>
            </a:r>
          </a:p>
          <a:p>
            <a:pPr lvl="1"/>
            <a:r>
              <a:rPr lang="de-DE" dirty="0"/>
              <a:t>Schriftliche Antragsstellung vor Ablauf der Frist &amp; unverzüglich</a:t>
            </a:r>
          </a:p>
          <a:p>
            <a:r>
              <a:rPr lang="de-DE" dirty="0"/>
              <a:t>Gewährung einer längeren Frist nur im Einzelfall</a:t>
            </a:r>
          </a:p>
          <a:p>
            <a:pPr lvl="1"/>
            <a:r>
              <a:rPr lang="de-DE" dirty="0"/>
              <a:t>Bei Nachweis außergewöhnlicher Härte gemäß Entscheidung des Prüfungsausschutzvorsitzenden</a:t>
            </a:r>
          </a:p>
          <a:p>
            <a:r>
              <a:rPr lang="de-DE" dirty="0">
                <a:hlinkClick r:id="rId2"/>
              </a:rPr>
              <a:t>Webformular zur Verlängerung </a:t>
            </a:r>
            <a:r>
              <a:rPr lang="de-DE" dirty="0"/>
              <a:t>(A4) der Bearbeitungszeit</a:t>
            </a:r>
          </a:p>
          <a:p>
            <a:endParaRPr lang="de-DE" dirty="0"/>
          </a:p>
          <a:p>
            <a:r>
              <a:rPr lang="de-DE" dirty="0"/>
              <a:t>Teilzeitstudium ist kein Grund für eine verlängerte Bearbeitungszeit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B95EC0-F695-04B6-6569-6C07E52A5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650F-E03B-624E-B2AD-4F9591B58B11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3842CE5-7CCC-D947-6372-30E436BA9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Verlängerung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75B5018-EE0C-4FFF-9C3B-B6B749AAE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771550"/>
            <a:ext cx="4124048" cy="232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19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A84ED870-8497-4AFF-96E5-DF873CEF97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6585396"/>
              </p:ext>
            </p:extLst>
          </p:nvPr>
        </p:nvGraphicFramePr>
        <p:xfrm>
          <a:off x="330680" y="1059581"/>
          <a:ext cx="5393448" cy="2880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B95EC0-F695-04B6-6569-6C07E52A5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650F-E03B-624E-B2AD-4F9591B58B11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3842CE5-7CCC-D947-6372-30E436BA9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Täuschung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09A1612-A33F-4738-A2E9-225FA5DCD787}"/>
              </a:ext>
            </a:extLst>
          </p:cNvPr>
          <p:cNvSpPr txBox="1"/>
          <p:nvPr/>
        </p:nvSpPr>
        <p:spPr>
          <a:xfrm>
            <a:off x="6293189" y="2139702"/>
            <a:ext cx="2311259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de-DE" b="1" dirty="0"/>
              <a:t>Transparenz &amp; Dokumentation:</a:t>
            </a:r>
            <a:r>
              <a:rPr lang="de-DE" dirty="0"/>
              <a:t> </a:t>
            </a:r>
            <a:r>
              <a:rPr lang="de-DE" dirty="0" err="1"/>
              <a:t>gKI</a:t>
            </a:r>
            <a:r>
              <a:rPr lang="de-DE" dirty="0"/>
              <a:t>-Nutzung vor Beginn klären und bei Abgabe offenlegen: wo/wofür</a:t>
            </a:r>
          </a:p>
        </p:txBody>
      </p:sp>
    </p:spTree>
    <p:extLst>
      <p:ext uri="{BB962C8B-B14F-4D97-AF65-F5344CB8AC3E}">
        <p14:creationId xmlns:p14="http://schemas.microsoft.com/office/powerpoint/2010/main" val="4266304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8930C63D-B76E-4E53-A077-3605F94B9D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954577"/>
              </p:ext>
            </p:extLst>
          </p:nvPr>
        </p:nvGraphicFramePr>
        <p:xfrm>
          <a:off x="1218174" y="1347614"/>
          <a:ext cx="6192366" cy="2952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B95EC0-F695-04B6-6569-6C07E52A5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650F-E03B-624E-B2AD-4F9591B58B11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3842CE5-7CCC-D947-6372-30E436BA9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Täuschung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A92327D-2BB6-47C7-8442-2EF0196BEDD6}"/>
              </a:ext>
            </a:extLst>
          </p:cNvPr>
          <p:cNvSpPr/>
          <p:nvPr/>
        </p:nvSpPr>
        <p:spPr>
          <a:xfrm>
            <a:off x="539552" y="1131887"/>
            <a:ext cx="5760640" cy="1007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130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ED97EFA-323F-86C0-8127-E8A0C4B49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e-DE" dirty="0"/>
              <a:t>wenn im ersten Versuch nicht bestanden, d.h. in der Gesamtbeurteilung mit „nicht ausreichend“ 5,0 bewertet</a:t>
            </a:r>
          </a:p>
          <a:p>
            <a:pPr lvl="1"/>
            <a:r>
              <a:rPr lang="de-DE" dirty="0"/>
              <a:t>Maximal einmal gemäß § 15 der PO möglich</a:t>
            </a:r>
          </a:p>
          <a:p>
            <a:pPr lvl="1"/>
            <a:r>
              <a:rPr lang="de-DE" dirty="0"/>
              <a:t>erneute Bearbeitung des gleichen oder eines im Wesentlichen vergleichbaren Themas ist nicht zulässig.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Genehmigung einer zweiten Wiederholungsmöglichkeit durch Prüfungsausschuss nur nach begründeten Antrag</a:t>
            </a:r>
          </a:p>
          <a:p>
            <a:pPr marL="457200" lvl="1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B95EC0-F695-04B6-6569-6C07E52A5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650F-E03B-624E-B2AD-4F9591B58B11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3842CE5-7CCC-D947-6372-30E436BA9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Wiederholung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E302416-59AB-4ACC-A020-5ABD11CD9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2687000"/>
            <a:ext cx="3883609" cy="219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86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38839FAE-7656-B276-9515-662F3A5C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5" y="2624025"/>
            <a:ext cx="3809567" cy="1027845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Rechtliche Grundlagen &amp; Fragen</a:t>
            </a:r>
            <a:endParaRPr lang="de-DE" dirty="0">
              <a:solidFill>
                <a:srgbClr val="333333"/>
              </a:solidFill>
            </a:endParaRP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95DCEDD-33B8-7FF6-E851-690FCE5F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14" y="402468"/>
            <a:ext cx="4577458" cy="1862048"/>
          </a:xfrm>
        </p:spPr>
        <p:txBody>
          <a:bodyPr/>
          <a:lstStyle/>
          <a:p>
            <a:r>
              <a:rPr lang="de-DE" dirty="0"/>
              <a:t>7</a:t>
            </a: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90926D02-EFBB-B670-D453-4DA549C416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" descr="Linienillustration eines Menschen, der an einem Schreibtisch vor einem großen Monitor sitzt">
            <a:extLst>
              <a:ext uri="{FF2B5EF4-FFF2-40B4-BE49-F238E27FC236}">
                <a16:creationId xmlns:a16="http://schemas.microsoft.com/office/drawing/2014/main" id="{DBD2DCA9-C252-6AAA-84DB-EE4B6CD1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81556" y="555526"/>
            <a:ext cx="455134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76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">
            <a:extLst>
              <a:ext uri="{FF2B5EF4-FFF2-40B4-BE49-F238E27FC236}">
                <a16:creationId xmlns:a16="http://schemas.microsoft.com/office/drawing/2014/main" id="{57FC7F79-40F4-F2E6-E933-900B6CBCA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31888"/>
            <a:ext cx="4464174" cy="2952750"/>
          </a:xfrm>
        </p:spPr>
        <p:txBody>
          <a:bodyPr>
            <a:normAutofit/>
          </a:bodyPr>
          <a:lstStyle/>
          <a:p>
            <a:r>
              <a:rPr lang="de-DE" dirty="0">
                <a:hlinkClick r:id="rId2"/>
              </a:rPr>
              <a:t>Prüfungsordnung </a:t>
            </a:r>
            <a:r>
              <a:rPr lang="de-DE" dirty="0"/>
              <a:t>der Fakultät für Wirtschafts- und Sozialwissenschaften für Studiengänge mit dem Abschluss „Bachelor </a:t>
            </a:r>
            <a:r>
              <a:rPr lang="de-DE" dirty="0" err="1"/>
              <a:t>of</a:t>
            </a:r>
            <a:r>
              <a:rPr lang="de-DE" dirty="0"/>
              <a:t> Arts“ (B.A.), Neufassung vom 08. Mai 2024</a:t>
            </a:r>
          </a:p>
          <a:p>
            <a:r>
              <a:rPr lang="de-DE" dirty="0">
                <a:hlinkClick r:id="rId3"/>
              </a:rPr>
              <a:t>Fachspezifische Bestimmungen </a:t>
            </a:r>
            <a:r>
              <a:rPr lang="de-DE" dirty="0"/>
              <a:t>für den Bachelor Sozialökonomie (B.A.), Neufassung vom 15. Juni 2016</a:t>
            </a:r>
          </a:p>
          <a:p>
            <a:pPr lvl="1"/>
            <a:r>
              <a:rPr lang="de-DE" dirty="0"/>
              <a:t>Sowie Änderungen 05.06.2018; 28.11.2018 und 29.06.2022</a:t>
            </a:r>
          </a:p>
        </p:txBody>
      </p:sp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E826C4FB-6E57-5113-0AFF-7B4F3AA55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</p:spPr>
        <p:txBody>
          <a:bodyPr/>
          <a:lstStyle/>
          <a:p>
            <a:fld id="{3449650F-E03B-624E-B2AD-4F9591B58B11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8A801A98-3010-A70A-36EA-FCBA7BD84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Rechtliche Grundlagen</a:t>
            </a:r>
          </a:p>
        </p:txBody>
      </p:sp>
      <p:sp>
        <p:nvSpPr>
          <p:cNvPr id="9" name="Textfeld 3">
            <a:extLst>
              <a:ext uri="{FF2B5EF4-FFF2-40B4-BE49-F238E27FC236}">
                <a16:creationId xmlns:a16="http://schemas.microsoft.com/office/drawing/2014/main" id="{13EF5999-50F5-4214-8C79-27360E83203A}"/>
              </a:ext>
            </a:extLst>
          </p:cNvPr>
          <p:cNvSpPr txBox="1"/>
          <p:nvPr/>
        </p:nvSpPr>
        <p:spPr>
          <a:xfrm>
            <a:off x="6746210" y="2271671"/>
            <a:ext cx="14401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chemeClr val="bg1"/>
                </a:solidFill>
                <a:latin typeface="TheSans UHH Bold Caps" panose="020B0502050302020203" pitchFamily="34" charset="77"/>
              </a:rPr>
              <a:t>8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TheSans UHH" panose="020B0502050302020203" pitchFamily="34" charset="77"/>
              </a:rPr>
              <a:t>Fakultäten</a:t>
            </a:r>
          </a:p>
        </p:txBody>
      </p:sp>
      <p:sp>
        <p:nvSpPr>
          <p:cNvPr id="10" name="Kreis 2">
            <a:extLst>
              <a:ext uri="{FF2B5EF4-FFF2-40B4-BE49-F238E27FC236}">
                <a16:creationId xmlns:a16="http://schemas.microsoft.com/office/drawing/2014/main" id="{4B66D8ED-0C4D-4949-863F-89101F88A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4301" y="2186814"/>
            <a:ext cx="2426035" cy="242603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2">
            <a:extLst>
              <a:ext uri="{FF2B5EF4-FFF2-40B4-BE49-F238E27FC236}">
                <a16:creationId xmlns:a16="http://schemas.microsoft.com/office/drawing/2014/main" id="{D83724B1-6DC6-40B9-A00E-F370EF267335}"/>
              </a:ext>
            </a:extLst>
          </p:cNvPr>
          <p:cNvSpPr txBox="1"/>
          <p:nvPr/>
        </p:nvSpPr>
        <p:spPr>
          <a:xfrm>
            <a:off x="5111959" y="2478909"/>
            <a:ext cx="16652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chemeClr val="accent2"/>
                </a:solidFill>
                <a:latin typeface="TheSans UHH Bold Caps" panose="020B0502050302020203" pitchFamily="34" charset="77"/>
              </a:rPr>
              <a:t>FSB</a:t>
            </a:r>
          </a:p>
          <a:p>
            <a:pPr algn="ctr"/>
            <a:r>
              <a:rPr lang="de-DE" sz="1600" dirty="0">
                <a:latin typeface="TheSans UHH" panose="020B0502050302020203" pitchFamily="34" charset="77"/>
              </a:rPr>
              <a:t>Fachspezifische Bestimmungen</a:t>
            </a:r>
          </a:p>
        </p:txBody>
      </p:sp>
      <p:sp>
        <p:nvSpPr>
          <p:cNvPr id="12" name="Kreis 1">
            <a:extLst>
              <a:ext uri="{FF2B5EF4-FFF2-40B4-BE49-F238E27FC236}">
                <a16:creationId xmlns:a16="http://schemas.microsoft.com/office/drawing/2014/main" id="{711DF1E6-8B73-49B2-AFC0-147601E40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52568" y="698525"/>
            <a:ext cx="2567582" cy="25675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">
            <a:extLst>
              <a:ext uri="{FF2B5EF4-FFF2-40B4-BE49-F238E27FC236}">
                <a16:creationId xmlns:a16="http://schemas.microsoft.com/office/drawing/2014/main" id="{6A4A0DDD-184A-4048-ABAE-9B6F388C96E9}"/>
              </a:ext>
            </a:extLst>
          </p:cNvPr>
          <p:cNvSpPr txBox="1"/>
          <p:nvPr/>
        </p:nvSpPr>
        <p:spPr>
          <a:xfrm>
            <a:off x="6700137" y="1191551"/>
            <a:ext cx="1800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chemeClr val="bg1"/>
                </a:solidFill>
                <a:latin typeface="TheSans UHH Bold Caps" panose="020B0502050302020203" pitchFamily="34" charset="77"/>
              </a:rPr>
              <a:t>PO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TheSans UHH" panose="020B0502050302020203" pitchFamily="34" charset="77"/>
              </a:rPr>
              <a:t>Prüfungsordnung</a:t>
            </a:r>
          </a:p>
        </p:txBody>
      </p:sp>
      <p:sp>
        <p:nvSpPr>
          <p:cNvPr id="14" name="Foliennummernplatzhalter 4">
            <a:extLst>
              <a:ext uri="{FF2B5EF4-FFF2-40B4-BE49-F238E27FC236}">
                <a16:creationId xmlns:a16="http://schemas.microsoft.com/office/drawing/2014/main" id="{DB64DCA1-EDE1-4DD4-A309-AC2053F7BD53}"/>
              </a:ext>
            </a:extLst>
          </p:cNvPr>
          <p:cNvSpPr txBox="1">
            <a:spLocks/>
          </p:cNvSpPr>
          <p:nvPr/>
        </p:nvSpPr>
        <p:spPr>
          <a:xfrm>
            <a:off x="8111252" y="4459721"/>
            <a:ext cx="657994" cy="27463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de-DE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49650F-E03B-624E-B2AD-4F9591B58B11}" type="slidenum">
              <a:rPr lang="de-DE" smtClean="0"/>
              <a:pPr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65784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">
            <a:extLst>
              <a:ext uri="{FF2B5EF4-FFF2-40B4-BE49-F238E27FC236}">
                <a16:creationId xmlns:a16="http://schemas.microsoft.com/office/drawing/2014/main" id="{D9141A67-3DFC-7EE6-12EA-CA0F2B7F55D0}"/>
              </a:ext>
            </a:extLst>
          </p:cNvPr>
          <p:cNvSpPr txBox="1">
            <a:spLocks/>
          </p:cNvSpPr>
          <p:nvPr/>
        </p:nvSpPr>
        <p:spPr>
          <a:xfrm>
            <a:off x="-17748" y="2067697"/>
            <a:ext cx="9144000" cy="1512165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3000" b="1" i="0" kern="1200">
                <a:solidFill>
                  <a:srgbClr val="0271BB"/>
                </a:solidFill>
                <a:latin typeface="TheSans UHH" panose="020B0502050302020203" pitchFamily="34" charset="0"/>
                <a:ea typeface="+mj-ea"/>
                <a:cs typeface="TheSans UHH" panose="020B0502050302020203" pitchFamily="34" charset="0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de-DE" sz="2600" dirty="0">
                <a:solidFill>
                  <a:schemeClr val="tx1"/>
                </a:solidFill>
              </a:rPr>
              <a:t>„Glück ist, was passiert, wenn</a:t>
            </a:r>
          </a:p>
          <a:p>
            <a:pPr>
              <a:lnSpc>
                <a:spcPct val="110000"/>
              </a:lnSpc>
              <a:defRPr/>
            </a:pPr>
            <a:r>
              <a:rPr lang="de-DE" sz="2600" dirty="0">
                <a:solidFill>
                  <a:schemeClr val="tx1"/>
                </a:solidFill>
              </a:rPr>
              <a:t>Vorbereitung auf Gelegenheit trifft.“ (Seneca)</a:t>
            </a:r>
          </a:p>
        </p:txBody>
      </p:sp>
      <p:sp>
        <p:nvSpPr>
          <p:cNvPr id="12" name="Anführungszeichen">
            <a:extLst>
              <a:ext uri="{FF2B5EF4-FFF2-40B4-BE49-F238E27FC236}">
                <a16:creationId xmlns:a16="http://schemas.microsoft.com/office/drawing/2014/main" id="{EE315696-9BD3-52D2-E94A-2ADA28DB3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485078" y="0"/>
            <a:ext cx="2159000" cy="177966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rgbClr val="0271BB"/>
                </a:solidFill>
                <a:latin typeface="TheSans UHH" panose="020B0502050302020203" pitchFamily="34" charset="0"/>
                <a:ea typeface="+mj-ea"/>
                <a:cs typeface="TheSans UHH" panose="020B0502050302020203" pitchFamily="34" charset="0"/>
              </a:defRPr>
            </a:lvl1pPr>
          </a:lstStyle>
          <a:p>
            <a:endParaRPr lang="de-DE" sz="1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2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38839FAE-7656-B276-9515-662F3A5C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Voraussetzungen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zur Anmeldung</a:t>
            </a:r>
            <a:endParaRPr lang="de-DE" dirty="0">
              <a:solidFill>
                <a:srgbClr val="333333"/>
              </a:solidFill>
            </a:endParaRP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95DCEDD-33B8-7FF6-E851-690FCE5F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14" y="402468"/>
            <a:ext cx="4577458" cy="1862048"/>
          </a:xfrm>
        </p:spPr>
        <p:txBody>
          <a:bodyPr/>
          <a:lstStyle/>
          <a:p>
            <a:r>
              <a:rPr lang="de-DE" dirty="0"/>
              <a:t>1</a:t>
            </a: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90926D02-EFBB-B670-D453-4DA549C416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" descr="Linienillustration eines Menschen, der an einem Schreibtisch vor einem großen Monitor sitzt">
            <a:extLst>
              <a:ext uri="{FF2B5EF4-FFF2-40B4-BE49-F238E27FC236}">
                <a16:creationId xmlns:a16="http://schemas.microsoft.com/office/drawing/2014/main" id="{DBD2DCA9-C252-6AAA-84DB-EE4B6CD1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81556" y="555526"/>
            <a:ext cx="455134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860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">
            <a:extLst>
              <a:ext uri="{FF2B5EF4-FFF2-40B4-BE49-F238E27FC236}">
                <a16:creationId xmlns:a16="http://schemas.microsoft.com/office/drawing/2014/main" id="{71FF067C-94F6-675F-69F7-3693F8D7A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160" y="4616957"/>
            <a:ext cx="702990" cy="274637"/>
          </a:xfrm>
        </p:spPr>
        <p:txBody>
          <a:bodyPr/>
          <a:lstStyle/>
          <a:p>
            <a:fld id="{309D5144-004E-1E45-907B-65C86CA25C3F}" type="slidenum">
              <a:rPr lang="de-DE" smtClean="0"/>
              <a:t>30</a:t>
            </a:fld>
            <a:endParaRPr lang="de-DE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B4BE4660-5F58-43BF-4953-56B0640EE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089" y="627422"/>
            <a:ext cx="8496300" cy="575841"/>
          </a:xfrm>
        </p:spPr>
        <p:txBody>
          <a:bodyPr/>
          <a:lstStyle/>
          <a:p>
            <a:r>
              <a:rPr lang="de-DE" dirty="0"/>
              <a:t>Offene Fragen</a:t>
            </a:r>
          </a:p>
        </p:txBody>
      </p:sp>
      <p:pic>
        <p:nvPicPr>
          <p:cNvPr id="12" name="Icon" descr="Illustration eines Fragezeichens">
            <a:extLst>
              <a:ext uri="{FF2B5EF4-FFF2-40B4-BE49-F238E27FC236}">
                <a16:creationId xmlns:a16="http://schemas.microsoft.com/office/drawing/2014/main" id="{8CFEDCB6-B266-0410-DE27-395F1C1BD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0"/>
            <a:ext cx="2051720" cy="329627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C355459-68E0-43CB-87EA-8D7C2CDC904D}"/>
              </a:ext>
            </a:extLst>
          </p:cNvPr>
          <p:cNvSpPr txBox="1"/>
          <p:nvPr/>
        </p:nvSpPr>
        <p:spPr>
          <a:xfrm>
            <a:off x="661053" y="2761752"/>
            <a:ext cx="410445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 defTabSz="914400">
              <a:lnSpc>
                <a:spcPct val="110000"/>
              </a:lnSpc>
              <a:spcBef>
                <a:spcPts val="1200"/>
              </a:spcBef>
              <a:buClr>
                <a:srgbClr val="0271BB"/>
              </a:buClr>
              <a:buFont typeface="Wingdings" pitchFamily="2" charset="2"/>
              <a:buChar char="§"/>
            </a:pPr>
            <a:r>
              <a:rPr lang="de-DE" sz="1500" dirty="0">
                <a:solidFill>
                  <a:srgbClr val="333333"/>
                </a:solidFill>
              </a:rPr>
              <a:t>Informationen und mögliche Änderungen zur Bachelorarbeit auf der </a:t>
            </a:r>
            <a:r>
              <a:rPr lang="de-DE" sz="1500" dirty="0">
                <a:solidFill>
                  <a:srgbClr val="333333"/>
                </a:solidFill>
                <a:hlinkClick r:id="rId3"/>
              </a:rPr>
              <a:t>Webseite des Studienbüros</a:t>
            </a:r>
            <a:r>
              <a:rPr lang="de-DE" sz="1500" dirty="0">
                <a:solidFill>
                  <a:srgbClr val="333333"/>
                </a:solidFill>
              </a:rPr>
              <a:t> kommuniziert</a:t>
            </a:r>
          </a:p>
          <a:p>
            <a:pPr marL="228600" lvl="0" indent="-228600" defTabSz="914400">
              <a:lnSpc>
                <a:spcPct val="110000"/>
              </a:lnSpc>
              <a:spcBef>
                <a:spcPts val="1200"/>
              </a:spcBef>
              <a:buClr>
                <a:srgbClr val="0271BB"/>
              </a:buClr>
              <a:buFont typeface="Wingdings" pitchFamily="2" charset="2"/>
              <a:buChar char="§"/>
            </a:pPr>
            <a:r>
              <a:rPr lang="de-DE" sz="1500" dirty="0">
                <a:solidFill>
                  <a:srgbClr val="333333"/>
                </a:solidFill>
              </a:rPr>
              <a:t>Icons aus </a:t>
            </a:r>
            <a:r>
              <a:rPr lang="de-DE" sz="1500" dirty="0">
                <a:solidFill>
                  <a:srgbClr val="333333"/>
                </a:solidFill>
                <a:hlinkClick r:id="rId4"/>
              </a:rPr>
              <a:t>Bilddatenbank der UHH</a:t>
            </a:r>
            <a:endParaRPr lang="de-DE" sz="1600" dirty="0">
              <a:latin typeface="TheSans UHH" panose="020B0502050302020203" pitchFamily="34" charset="77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de-DE" sz="1600" dirty="0">
              <a:latin typeface="TheSans UHH" panose="020B0502050302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53005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8B1B29A0-9DBA-9669-73AC-C206AA59A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Kontakt</a:t>
            </a:r>
            <a:endParaRPr lang="de-DE" dirty="0"/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391097B4-1F31-90F5-A5CF-3E82987DB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500" y="1131888"/>
            <a:ext cx="5327650" cy="2933345"/>
          </a:xfrm>
        </p:spPr>
        <p:txBody>
          <a:bodyPr anchor="t" anchorCtr="0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de-DE" sz="1600" b="1" dirty="0"/>
              <a:t>Anja Kruse</a:t>
            </a:r>
            <a:br>
              <a:rPr lang="de-DE" sz="1600" dirty="0"/>
            </a:br>
            <a:r>
              <a:rPr lang="de-DE" sz="1600" dirty="0"/>
              <a:t>Studienkoordination und Studienfachberatung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1600" dirty="0"/>
              <a:t>Universität Hamburg</a:t>
            </a:r>
            <a:br>
              <a:rPr lang="de-DE" sz="1600" dirty="0"/>
            </a:br>
            <a:r>
              <a:rPr lang="de-DE" sz="1600" dirty="0"/>
              <a:t>Fakultät für Wirtschafts- und Sozialwissenschaften</a:t>
            </a:r>
            <a:br>
              <a:rPr lang="de-DE" sz="1600" dirty="0"/>
            </a:br>
            <a:r>
              <a:rPr lang="de-DE" sz="1600" dirty="0"/>
              <a:t>Studienbüro Sozialökonomie</a:t>
            </a:r>
            <a:br>
              <a:rPr lang="de-DE" sz="1600" dirty="0"/>
            </a:br>
            <a:r>
              <a:rPr lang="de-DE" sz="1600" dirty="0"/>
              <a:t>Von-Melle-Park 9, Raum A110</a:t>
            </a:r>
            <a:br>
              <a:rPr lang="de-DE" sz="1600" dirty="0"/>
            </a:br>
            <a:r>
              <a:rPr lang="de-DE" sz="1600" dirty="0"/>
              <a:t>20146 Hamburg</a:t>
            </a:r>
            <a:endParaRPr lang="de-DE" dirty="0"/>
          </a:p>
          <a:p>
            <a:pPr marL="0" indent="0">
              <a:lnSpc>
                <a:spcPct val="110000"/>
              </a:lnSpc>
              <a:buNone/>
            </a:pPr>
            <a:r>
              <a:rPr lang="de-DE" sz="1600" dirty="0"/>
              <a:t>+49 40 2395-23666</a:t>
            </a:r>
            <a:br>
              <a:rPr lang="de-DE" sz="1600" dirty="0"/>
            </a:br>
            <a:r>
              <a:rPr lang="de-DE" u="sng" dirty="0"/>
              <a:t>ba-sozoek.wiso</a:t>
            </a:r>
            <a:r>
              <a:rPr lang="de-DE" sz="1600" u="sng" dirty="0"/>
              <a:t>@uni-hamburg.de</a:t>
            </a:r>
            <a:endParaRPr lang="de-DE" dirty="0"/>
          </a:p>
        </p:txBody>
      </p:sp>
      <p:sp>
        <p:nvSpPr>
          <p:cNvPr id="7" name="Foliennummernplatzhalter">
            <a:extLst>
              <a:ext uri="{FF2B5EF4-FFF2-40B4-BE49-F238E27FC236}">
                <a16:creationId xmlns:a16="http://schemas.microsoft.com/office/drawing/2014/main" id="{350E63C7-F181-A3D4-3604-E924655C0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D5144-004E-1E45-907B-65C86CA25C3F}" type="slidenum">
              <a:rPr lang="de-DE" smtClean="0"/>
              <a:t>31</a:t>
            </a:fld>
            <a:endParaRPr lang="de-DE"/>
          </a:p>
        </p:txBody>
      </p:sp>
      <p:pic>
        <p:nvPicPr>
          <p:cNvPr id="25" name="Icon" descr="Illustration zweier sich überlappender Sprechblasen">
            <a:extLst>
              <a:ext uri="{FF2B5EF4-FFF2-40B4-BE49-F238E27FC236}">
                <a16:creationId xmlns:a16="http://schemas.microsoft.com/office/drawing/2014/main" id="{A5C087E1-C06C-0B5D-D8FE-008543CB9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236" t="19639" r="28197" b="16533"/>
          <a:stretch/>
        </p:blipFill>
        <p:spPr>
          <a:xfrm>
            <a:off x="107504" y="1203598"/>
            <a:ext cx="2300038" cy="181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67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">
            <a:extLst>
              <a:ext uri="{FF2B5EF4-FFF2-40B4-BE49-F238E27FC236}">
                <a16:creationId xmlns:a16="http://schemas.microsoft.com/office/drawing/2014/main" id="{048755AD-3788-E309-9397-66E6A2F7C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13244"/>
            <a:ext cx="4968230" cy="575841"/>
          </a:xfrm>
        </p:spPr>
        <p:txBody>
          <a:bodyPr>
            <a:normAutofit fontScale="90000"/>
          </a:bodyPr>
          <a:lstStyle/>
          <a:p>
            <a:r>
              <a:rPr lang="de-DE" dirty="0"/>
              <a:t>Voraussetzungen zur BA Anmeldung</a:t>
            </a:r>
          </a:p>
        </p:txBody>
      </p:sp>
      <p:sp>
        <p:nvSpPr>
          <p:cNvPr id="7" name="Inhaltsplatzhalter">
            <a:extLst>
              <a:ext uri="{FF2B5EF4-FFF2-40B4-BE49-F238E27FC236}">
                <a16:creationId xmlns:a16="http://schemas.microsoft.com/office/drawing/2014/main" id="{28571464-1D08-02DA-1636-935AB311C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850" y="1131590"/>
            <a:ext cx="4104134" cy="295275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de-DE" dirty="0"/>
              <a:t>Informationen verfügbar auf der </a:t>
            </a:r>
            <a:r>
              <a:rPr lang="de-DE" dirty="0">
                <a:hlinkClick r:id="rId2"/>
              </a:rPr>
              <a:t>Webseite des Studienbüros</a:t>
            </a:r>
            <a:endParaRPr lang="de-DE" dirty="0"/>
          </a:p>
          <a:p>
            <a:r>
              <a:rPr lang="de-DE" dirty="0"/>
              <a:t>Mindestens 138 LP erbracht gemäß Modulbeschreibung Abschlussmodul (FSB) &amp; in Stine verbucht</a:t>
            </a:r>
          </a:p>
          <a:p>
            <a:r>
              <a:rPr lang="de-DE" dirty="0"/>
              <a:t>Bachelorarbeit&amp; Betreuende (Erstprüfende) im gewählten Schwerpunkt, interdisziplinäres Thema möglich</a:t>
            </a:r>
          </a:p>
          <a:p>
            <a:r>
              <a:rPr lang="de-DE" dirty="0"/>
              <a:t>Immatrikulation im Studiengang B.A. Sozialökonomie bis zum Zeitpunkt der Abgabe und als Empfehlung bis zur Veröffentlichung der letzten Prüfungsleistung</a:t>
            </a:r>
          </a:p>
          <a:p>
            <a:endParaRPr lang="de-DE" dirty="0"/>
          </a:p>
        </p:txBody>
      </p:sp>
      <p:pic>
        <p:nvPicPr>
          <p:cNvPr id="4" name="Bildplatzhalter" descr="Ein Student in einem grünen Hoodie mit Emblem der Universität Hamburg sitzt an einem Schreibtisch und lächelt freundlich in die Kamera">
            <a:extLst>
              <a:ext uri="{FF2B5EF4-FFF2-40B4-BE49-F238E27FC236}">
                <a16:creationId xmlns:a16="http://schemas.microsoft.com/office/drawing/2014/main" id="{2544169D-6CC7-2CE6-6C63-DB08D16803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7427" r="27427"/>
          <a:stretch>
            <a:fillRect/>
          </a:stretch>
        </p:blipFill>
        <p:spPr/>
      </p:pic>
      <p:sp>
        <p:nvSpPr>
          <p:cNvPr id="2" name="Copyright">
            <a:extLst>
              <a:ext uri="{FF2B5EF4-FFF2-40B4-BE49-F238E27FC236}">
                <a16:creationId xmlns:a16="http://schemas.microsoft.com/office/drawing/2014/main" id="{23754B70-1300-68F6-9231-746EC53762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26684" y="4869835"/>
            <a:ext cx="1621772" cy="273665"/>
          </a:xfrm>
        </p:spPr>
        <p:txBody>
          <a:bodyPr/>
          <a:lstStyle/>
          <a:p>
            <a:r>
              <a:rPr lang="de-DE" dirty="0"/>
              <a:t>Foto: UHH/von </a:t>
            </a:r>
            <a:r>
              <a:rPr lang="de-DE" dirty="0" err="1"/>
              <a:t>Wieding</a:t>
            </a:r>
            <a:endParaRPr lang="de-DE" dirty="0"/>
          </a:p>
        </p:txBody>
      </p:sp>
      <p:sp>
        <p:nvSpPr>
          <p:cNvPr id="10" name="Kreis">
            <a:extLst>
              <a:ext uri="{FF2B5EF4-FFF2-40B4-BE49-F238E27FC236}">
                <a16:creationId xmlns:a16="http://schemas.microsoft.com/office/drawing/2014/main" id="{C41D17BB-28A8-9C2D-6896-E2FFC3A99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1923" y="3651870"/>
            <a:ext cx="1800473" cy="18004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Icon" descr="Icon &quot;Daumen nach oben&quot;">
            <a:extLst>
              <a:ext uri="{FF2B5EF4-FFF2-40B4-BE49-F238E27FC236}">
                <a16:creationId xmlns:a16="http://schemas.microsoft.com/office/drawing/2014/main" id="{E0F3E4B7-8B1A-CD3B-9828-8DCECE500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964" y="4074683"/>
            <a:ext cx="943755" cy="8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7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38839FAE-7656-B276-9515-662F3A5C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5" y="2294065"/>
            <a:ext cx="3665551" cy="1501821"/>
          </a:xfrm>
        </p:spPr>
        <p:txBody>
          <a:bodyPr/>
          <a:lstStyle/>
          <a:p>
            <a:r>
              <a:rPr lang="de-DE" dirty="0"/>
              <a:t>Vorbereitung &amp; Prüfende der</a:t>
            </a:r>
            <a:br>
              <a:rPr lang="de-DE" dirty="0"/>
            </a:br>
            <a:r>
              <a:rPr lang="de-DE" dirty="0"/>
              <a:t>Bachelorarbeit</a:t>
            </a:r>
            <a:endParaRPr lang="de-DE" dirty="0">
              <a:solidFill>
                <a:srgbClr val="333333"/>
              </a:solidFill>
            </a:endParaRP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95DCEDD-33B8-7FF6-E851-690FCE5F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14" y="402468"/>
            <a:ext cx="4577458" cy="1862048"/>
          </a:xfrm>
        </p:spPr>
        <p:txBody>
          <a:bodyPr/>
          <a:lstStyle/>
          <a:p>
            <a:r>
              <a:rPr lang="de-DE" dirty="0"/>
              <a:t>2</a:t>
            </a: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90926D02-EFBB-B670-D453-4DA549C416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" descr="Linienillustration eines Menschen, der an einem Schreibtisch vor einem großen Monitor sitzt">
            <a:extLst>
              <a:ext uri="{FF2B5EF4-FFF2-40B4-BE49-F238E27FC236}">
                <a16:creationId xmlns:a16="http://schemas.microsoft.com/office/drawing/2014/main" id="{DBD2DCA9-C252-6AAA-84DB-EE4B6CD1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81556" y="555526"/>
            <a:ext cx="455134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2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CCB597-E7C0-D104-E79E-8CE39384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31888"/>
            <a:ext cx="6192838" cy="3096046"/>
          </a:xfrm>
        </p:spPr>
        <p:txBody>
          <a:bodyPr numCol="1">
            <a:normAutofit fontScale="92500" lnSpcReduction="10000"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>
                <a:latin typeface="TheSans UHH"/>
              </a:rPr>
              <a:t>Thema finden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eSans UHH"/>
              <a:ea typeface="+mn-ea"/>
              <a:cs typeface="+mn-cs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latin typeface="TheSans UHH" panose="020B0502050302020203" pitchFamily="34" charset="77"/>
              </a:rPr>
              <a:t>Recherche zu Forschungsinhalten der Lehrenden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latin typeface="TheSans UHH" panose="020B0502050302020203" pitchFamily="34" charset="77"/>
              </a:rPr>
              <a:t>M</a:t>
            </a:r>
            <a:r>
              <a:rPr lang="de-DE" dirty="0">
                <a:latin typeface="TheSans UHH" panose="020B0502050302020203" pitchFamily="34" charset="77"/>
              </a:rPr>
              <a:t>ögliche Fristen der Lehrstühle beachten</a:t>
            </a:r>
            <a:endParaRPr lang="de-DE" sz="1600" dirty="0">
              <a:latin typeface="TheSans UHH" panose="020B0502050302020203" pitchFamily="34" charset="77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latin typeface="TheSans UHH" panose="020B0502050302020203" pitchFamily="34" charset="77"/>
              </a:rPr>
              <a:t>Genügend Vorlaufzeit einplanen (Kapazitäten der Lehrstühle)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latin typeface="TheSans UHH" panose="020B0502050302020203" pitchFamily="34" charset="77"/>
              </a:rPr>
              <a:t>genügend Literatur vorhanden?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Machbarkeit prüfen unter Berücksichtigung des </a:t>
            </a:r>
            <a:r>
              <a:rPr lang="de-DE" sz="1600" dirty="0">
                <a:latin typeface="TheSans UHH" panose="020B0502050302020203" pitchFamily="34" charset="77"/>
              </a:rPr>
              <a:t>Z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eitrahmens</a:t>
            </a:r>
            <a:endParaRPr lang="de-DE" dirty="0">
              <a:latin typeface="TheSans UHH" panose="020B0502050302020203" pitchFamily="34" charset="77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de-DE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Kontaktaufnahme mit p</a:t>
            </a:r>
            <a:r>
              <a:rPr lang="de-DE" sz="1600" dirty="0" err="1">
                <a:latin typeface="TheSans UHH" panose="020B0502050302020203" pitchFamily="34" charset="77"/>
              </a:rPr>
              <a:t>assenden</a:t>
            </a:r>
            <a:r>
              <a:rPr lang="de-DE" sz="1600" dirty="0">
                <a:latin typeface="TheSans UHH" panose="020B0502050302020203" pitchFamily="34" charset="77"/>
              </a:rPr>
              <a:t> Prüfenden </a:t>
            </a:r>
            <a:endParaRPr lang="de-DE" dirty="0">
              <a:latin typeface="TheSans UHH" panose="020B0502050302020203" pitchFamily="34" charset="77"/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de-DE" sz="1600" b="1" dirty="0">
                <a:latin typeface="TheSans UHH" panose="020B0502050302020203" pitchFamily="34" charset="77"/>
              </a:rPr>
              <a:t>Unterstützungsmöglichkeiten</a:t>
            </a: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Offene Schreibberatung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 UHH" panose="020B0502050302020203" pitchFamily="34" charset="77"/>
                <a:ea typeface="+mn-ea"/>
                <a:cs typeface="+mn-cs"/>
              </a:rPr>
              <a:t>vom Schreibzentrum der UHH</a:t>
            </a:r>
          </a:p>
          <a:p>
            <a:pPr marL="285750" indent="-285750" defTabSz="45720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latin typeface="TheSans UHH" panose="020B0502050302020203" pitchFamily="34" charset="77"/>
                <a:hlinkClick r:id="rId3"/>
              </a:rPr>
              <a:t>Richtiger Einsatz von </a:t>
            </a:r>
            <a:r>
              <a:rPr lang="de-DE" sz="1600" dirty="0" err="1">
                <a:latin typeface="TheSans UHH" panose="020B0502050302020203" pitchFamily="34" charset="77"/>
                <a:hlinkClick r:id="rId3"/>
              </a:rPr>
              <a:t>gKI</a:t>
            </a:r>
            <a:r>
              <a:rPr lang="de-DE" sz="1600" dirty="0">
                <a:latin typeface="TheSans UHH" panose="020B0502050302020203" pitchFamily="34" charset="77"/>
              </a:rPr>
              <a:t> (Tipps der IU Internationalen Hochschule)</a:t>
            </a:r>
          </a:p>
          <a:p>
            <a:pPr marL="285750" indent="-285750" defTabSz="45720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latin typeface="TheSans UHH" panose="020B0502050302020203" pitchFamily="34" charset="77"/>
              </a:rPr>
              <a:t>Klärung der Nutzung von </a:t>
            </a:r>
            <a:r>
              <a:rPr lang="de-DE" sz="1600" dirty="0" err="1">
                <a:latin typeface="TheSans UHH" panose="020B0502050302020203" pitchFamily="34" charset="77"/>
              </a:rPr>
              <a:t>gKI</a:t>
            </a:r>
            <a:r>
              <a:rPr lang="de-DE" sz="1600" dirty="0">
                <a:latin typeface="TheSans UHH" panose="020B0502050302020203" pitchFamily="34" charset="77"/>
              </a:rPr>
              <a:t>- Systemen</a:t>
            </a:r>
          </a:p>
          <a:p>
            <a:pPr marL="285750" indent="-285750" defTabSz="45720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de-DE" sz="1600" dirty="0">
              <a:latin typeface="TheSans UHH" panose="020B0502050302020203" pitchFamily="34" charset="77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eSans UHH" panose="020B0502050302020203" pitchFamily="34" charset="77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940084-307E-56BC-FE0C-BF5333B74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D5144-004E-1E45-907B-65C86CA25C3F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67BD41-8C95-3F6A-4916-117F44C44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Vorbereitung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55B8C85-3ABA-49A8-AA5E-80BD5D874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594" y="1646426"/>
            <a:ext cx="3662862" cy="206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19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360BA830-0485-47C2-BAC1-4B8179823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069467"/>
              </p:ext>
            </p:extLst>
          </p:nvPr>
        </p:nvGraphicFramePr>
        <p:xfrm>
          <a:off x="323850" y="1131888"/>
          <a:ext cx="6192838" cy="295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940084-307E-56BC-FE0C-BF5333B74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D5144-004E-1E45-907B-65C86CA25C3F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67BD41-8C95-3F6A-4916-117F44C44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Nutzung von </a:t>
            </a:r>
            <a:r>
              <a:rPr lang="de-DE" dirty="0" err="1"/>
              <a:t>gKI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4B6B525-6782-4BC0-8F7E-9B909982E4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6136" y="704662"/>
            <a:ext cx="3753320" cy="211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03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CCB597-E7C0-D104-E79E-8CE39384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31888"/>
            <a:ext cx="6192838" cy="3096046"/>
          </a:xfrm>
        </p:spPr>
        <p:txBody>
          <a:bodyPr numCol="1">
            <a:normAutofit fontScale="70000" lnSpcReduction="20000"/>
          </a:bodyPr>
          <a:lstStyle/>
          <a:p>
            <a:r>
              <a:rPr lang="de-DE" dirty="0"/>
              <a:t>Prüfende werden vom Prüfungsausschuss bestellt</a:t>
            </a:r>
          </a:p>
          <a:p>
            <a:r>
              <a:rPr lang="de-DE" dirty="0"/>
              <a:t>Mindestens eine Person der Prüfende muss der Gruppe der Hochschullehrenden angehören</a:t>
            </a:r>
          </a:p>
          <a:p>
            <a:r>
              <a:rPr lang="de-DE" dirty="0"/>
              <a:t>Die bzw. der Betreuende (= Erstprüfende) muss im Bachelorstudiengang Sozialökonomie in Ihrem Schwerpunktfach lehren, d.h. eine Lehrveranstaltung (Vorlesung, Übung oder Seminar) anbieten oder angeboten haben.</a:t>
            </a:r>
          </a:p>
          <a:p>
            <a:r>
              <a:rPr lang="de-DE" dirty="0"/>
              <a:t>Zwischen den Prüfenden soll kein fachliches oder disziplinarisches Unterstellungsverhältnis (Promotion oder Habilitation) bestehen.</a:t>
            </a:r>
          </a:p>
          <a:p>
            <a:r>
              <a:rPr lang="de-DE" dirty="0"/>
              <a:t>Lehrbeauftragte können nicht als Prüfende gewählt werden</a:t>
            </a:r>
          </a:p>
          <a:p>
            <a:r>
              <a:rPr lang="de-DE" dirty="0"/>
              <a:t>Ausscheidende Prüfende können Arbeiten annehmen, solange das Ende der Bearbeitungszeit in die Zeit ihrer Beschäftigung an der Universität Hamburg fällt.</a:t>
            </a:r>
          </a:p>
          <a:p>
            <a:r>
              <a:rPr lang="de-DE" dirty="0"/>
              <a:t>Liste der Prüfungsberechtigten nach Fachgebieten auf Webseite der </a:t>
            </a:r>
            <a:r>
              <a:rPr lang="de-DE" b="1" dirty="0"/>
              <a:t>Professuren</a:t>
            </a:r>
            <a:r>
              <a:rPr lang="de-DE" dirty="0"/>
              <a:t> des Fachbereichs Sozialökonomie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940084-307E-56BC-FE0C-BF5333B74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D5144-004E-1E45-907B-65C86CA25C3F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67BD41-8C95-3F6A-4916-117F44C44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Prüfende der Bachelorarbeit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55B8C85-3ABA-49A8-AA5E-80BD5D874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436" y="1646427"/>
            <a:ext cx="3171019" cy="178942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4B6B525-6782-4BC0-8F7E-9B909982E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436" y="772577"/>
            <a:ext cx="3103978" cy="190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51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38839FAE-7656-B276-9515-662F3A5C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5" y="2294065"/>
            <a:ext cx="3665551" cy="1501821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Anmeldungsschritte zur Bachelorarbeit &amp; Änderungen</a:t>
            </a:r>
            <a:endParaRPr lang="de-DE" dirty="0">
              <a:solidFill>
                <a:srgbClr val="333333"/>
              </a:solidFill>
            </a:endParaRPr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95DCEDD-33B8-7FF6-E851-690FCE5F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14" y="402468"/>
            <a:ext cx="4577458" cy="1862048"/>
          </a:xfrm>
        </p:spPr>
        <p:txBody>
          <a:bodyPr/>
          <a:lstStyle/>
          <a:p>
            <a:r>
              <a:rPr lang="de-DE" dirty="0"/>
              <a:t>3</a:t>
            </a: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90926D02-EFBB-B670-D453-4DA549C416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" descr="Linienillustration eines Menschen, der an einem Schreibtisch vor einem großen Monitor sitzt">
            <a:extLst>
              <a:ext uri="{FF2B5EF4-FFF2-40B4-BE49-F238E27FC236}">
                <a16:creationId xmlns:a16="http://schemas.microsoft.com/office/drawing/2014/main" id="{DBD2DCA9-C252-6AAA-84DB-EE4B6CD1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81556" y="555526"/>
            <a:ext cx="455134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5666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enutzerdefiniert 6">
      <a:dk1>
        <a:srgbClr val="333333"/>
      </a:dk1>
      <a:lt1>
        <a:srgbClr val="FFFFFF"/>
      </a:lt1>
      <a:dk2>
        <a:srgbClr val="0271BB"/>
      </a:dk2>
      <a:lt2>
        <a:srgbClr val="F0F3F6"/>
      </a:lt2>
      <a:accent1>
        <a:srgbClr val="E2001A"/>
      </a:accent1>
      <a:accent2>
        <a:srgbClr val="0271BB"/>
      </a:accent2>
      <a:accent3>
        <a:srgbClr val="3B515B"/>
      </a:accent3>
      <a:accent4>
        <a:srgbClr val="F07F8C"/>
      </a:accent4>
      <a:accent5>
        <a:srgbClr val="80B8DD"/>
      </a:accent5>
      <a:accent6>
        <a:srgbClr val="9DA8AD"/>
      </a:accent6>
      <a:hlink>
        <a:srgbClr val="0271BB"/>
      </a:hlink>
      <a:folHlink>
        <a:srgbClr val="80B8DD"/>
      </a:folHlink>
    </a:clrScheme>
    <a:fontScheme name="Benutzerdefiniert 19">
      <a:majorFont>
        <a:latin typeface="TheSans UHH"/>
        <a:ea typeface=""/>
        <a:cs typeface=""/>
      </a:majorFont>
      <a:minorFont>
        <a:latin typeface="TheSans UH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3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smtClean="0">
            <a:latin typeface="TheSans UHH" panose="020B05020503020202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30522-Vorlage-PPT-v12" id="{93E51D71-30E6-944F-AF76-1663F22A654C}" vid="{1A941132-CFFB-364C-ACFC-9EF91DACCF55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1E6C15FD80AF49AEB1DEFF5F33194F" ma:contentTypeVersion="4" ma:contentTypeDescription="Ein neues Dokument erstellen." ma:contentTypeScope="" ma:versionID="b71729b5ce3a8ea50c81940ea1098782">
  <xsd:schema xmlns:xsd="http://www.w3.org/2001/XMLSchema" xmlns:xs="http://www.w3.org/2001/XMLSchema" xmlns:p="http://schemas.microsoft.com/office/2006/metadata/properties" xmlns:ns2="a8d2fd8b-ea47-4297-a2a4-bbaafe68126a" targetNamespace="http://schemas.microsoft.com/office/2006/metadata/properties" ma:root="true" ma:fieldsID="d825ee8331a942623613287f67bffd49" ns2:_="">
    <xsd:import namespace="a8d2fd8b-ea47-4297-a2a4-bbaafe6812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d2fd8b-ea47-4297-a2a4-bbaafe6812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E76099-763A-4686-B3F5-939F3E16EF65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a8d2fd8b-ea47-4297-a2a4-bbaafe68126a"/>
    <ds:schemaRef ds:uri="http://purl.org/dc/elements/1.1/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C8E9F1F-EDFC-4B9F-90D6-FF7629612A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1BA0E0-62B6-46F5-8A82-BCE103D7A7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d2fd8b-ea47-4297-a2a4-bbaafe6812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1244</Words>
  <Application>Microsoft Office PowerPoint</Application>
  <PresentationFormat>Bildschirmpräsentation (16:9)</PresentationFormat>
  <Paragraphs>205</Paragraphs>
  <Slides>31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7" baseType="lpstr">
      <vt:lpstr>TheSans UHH</vt:lpstr>
      <vt:lpstr>Arial</vt:lpstr>
      <vt:lpstr>TheSans UHH Bold Caps</vt:lpstr>
      <vt:lpstr>TheSans UHH SemiLight Caps</vt:lpstr>
      <vt:lpstr>Wingdings</vt:lpstr>
      <vt:lpstr>Benutzerdefiniertes Design</vt:lpstr>
      <vt:lpstr>Bachelorarbeit in B.A. Sozialökonomie</vt:lpstr>
      <vt:lpstr>Agenda</vt:lpstr>
      <vt:lpstr>Voraussetzungen  zur Anmeldung</vt:lpstr>
      <vt:lpstr>Voraussetzungen zur BA Anmeldung</vt:lpstr>
      <vt:lpstr>Vorbereitung &amp; Prüfende der Bachelorarbeit</vt:lpstr>
      <vt:lpstr>Vorbereitung</vt:lpstr>
      <vt:lpstr>Nutzung von gKI</vt:lpstr>
      <vt:lpstr>Prüfende der Bachelorarbeit</vt:lpstr>
      <vt:lpstr>Anmeldungsschritte zur Bachelorarbeit &amp; Änderungen</vt:lpstr>
      <vt:lpstr>Anmeldung zur Bachelorarbeit</vt:lpstr>
      <vt:lpstr>Anmeldungsschritte</vt:lpstr>
      <vt:lpstr>1. Schritt der Anmeldung</vt:lpstr>
      <vt:lpstr>2. Schritt zur Anmeldung: </vt:lpstr>
      <vt:lpstr>3. Schritt zur Anmeldung</vt:lpstr>
      <vt:lpstr>4. Schritt der Anmeldung</vt:lpstr>
      <vt:lpstr>Änderungen</vt:lpstr>
      <vt:lpstr>Bearbeitungszeit  &amp; Umfang</vt:lpstr>
      <vt:lpstr>Bearbeitungszeit und Umfang</vt:lpstr>
      <vt:lpstr>Abgabe der Bachelorarbeit &amp; Bewertung</vt:lpstr>
      <vt:lpstr>Abgabe der Bachelorarbeit</vt:lpstr>
      <vt:lpstr>Bewertung</vt:lpstr>
      <vt:lpstr>Verlängerung &amp; Täuschung &amp; Wiederholung</vt:lpstr>
      <vt:lpstr>Verlängerung</vt:lpstr>
      <vt:lpstr>Täuschung</vt:lpstr>
      <vt:lpstr>Täuschung</vt:lpstr>
      <vt:lpstr>Wiederholung</vt:lpstr>
      <vt:lpstr>Rechtliche Grundlagen &amp; Fragen</vt:lpstr>
      <vt:lpstr>Rechtliche Grundlagen</vt:lpstr>
      <vt:lpstr>PowerPoint-Präsentation</vt:lpstr>
      <vt:lpstr>Offene Fragen</vt:lpstr>
      <vt:lpstr>Kontakt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PowerPoint-Vorlage der Universität Hamburg</dc:title>
  <dc:subject/>
  <dc:creator>Kruse, Anja</dc:creator>
  <cp:keywords/>
  <dc:description/>
  <cp:lastModifiedBy>Lennard-Sebastian Rux</cp:lastModifiedBy>
  <cp:revision>138</cp:revision>
  <dcterms:created xsi:type="dcterms:W3CDTF">2023-05-30T13:23:33Z</dcterms:created>
  <dcterms:modified xsi:type="dcterms:W3CDTF">2026-07-07T14:30:48Z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prache">
    <vt:lpwstr>Deutsch</vt:lpwstr>
  </property>
  <property fmtid="{D5CDD505-2E9C-101B-9397-08002B2CF9AE}" pid="3" name="ContentTypeId">
    <vt:lpwstr>0x0101004E1E6C15FD80AF49AEB1DEFF5F33194F</vt:lpwstr>
  </property>
</Properties>
</file>