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Lst>
  <p:notesMasterIdLst>
    <p:notesMasterId r:id="rId10"/>
  </p:notesMasterIdLst>
  <p:handoutMasterIdLst>
    <p:handoutMasterId r:id="rId11"/>
  </p:handoutMasterIdLst>
  <p:sldIdLst>
    <p:sldId id="345" r:id="rId3"/>
    <p:sldId id="346" r:id="rId4"/>
    <p:sldId id="348" r:id="rId5"/>
    <p:sldId id="349" r:id="rId6"/>
    <p:sldId id="350" r:id="rId7"/>
    <p:sldId id="351" r:id="rId8"/>
    <p:sldId id="352" r:id="rId9"/>
  </p:sldIdLst>
  <p:sldSz cx="9144000" cy="6858000" type="screen4x3"/>
  <p:notesSz cx="7099300"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26">
          <p15:clr>
            <a:srgbClr val="A4A3A4"/>
          </p15:clr>
        </p15:guide>
        <p15:guide id="2" orient="horz" pos="3521">
          <p15:clr>
            <a:srgbClr val="A4A3A4"/>
          </p15:clr>
        </p15:guide>
        <p15:guide id="3" orient="horz" pos="482">
          <p15:clr>
            <a:srgbClr val="A4A3A4"/>
          </p15:clr>
        </p15:guide>
        <p15:guide id="4" orient="horz" pos="572">
          <p15:clr>
            <a:srgbClr val="A4A3A4"/>
          </p15:clr>
        </p15:guide>
        <p15:guide id="5" pos="2925">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 " initials="MSOffic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DDD"/>
    <a:srgbClr val="D60000"/>
    <a:srgbClr val="F5EBEE"/>
    <a:srgbClr val="BEB2B9"/>
    <a:srgbClr val="C4C4C4"/>
    <a:srgbClr val="A1919B"/>
    <a:srgbClr val="000000"/>
    <a:srgbClr val="C0C0C0"/>
    <a:srgbClr val="B2B2B2"/>
    <a:srgbClr val="A4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Keine Formatvorlage, kein Gitternetz">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E3FDE45-AF77-4B5C-9715-49D594BDF05E}" styleName="Helle Formatvorlage 1 - Akz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20" autoAdjust="0"/>
    <p:restoredTop sz="98291" autoAdjust="0"/>
  </p:normalViewPr>
  <p:slideViewPr>
    <p:cSldViewPr snapToObjects="1">
      <p:cViewPr varScale="1">
        <p:scale>
          <a:sx n="130" d="100"/>
          <a:sy n="130" d="100"/>
        </p:scale>
        <p:origin x="568" y="92"/>
      </p:cViewPr>
      <p:guideLst>
        <p:guide orient="horz" pos="1026"/>
        <p:guide orient="horz" pos="3521"/>
        <p:guide orient="horz" pos="482"/>
        <p:guide orient="horz" pos="572"/>
        <p:guide pos="2925"/>
      </p:guideLst>
    </p:cSldViewPr>
  </p:slideViewPr>
  <p:notesTextViewPr>
    <p:cViewPr>
      <p:scale>
        <a:sx n="100" d="100"/>
        <a:sy n="100"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6" y="10"/>
            <a:ext cx="3076363" cy="511731"/>
          </a:xfrm>
          <a:prstGeom prst="rect">
            <a:avLst/>
          </a:prstGeom>
        </p:spPr>
        <p:txBody>
          <a:bodyPr vert="horz" lIns="94350" tIns="47173" rIns="94350" bIns="47173" rtlCol="0"/>
          <a:lstStyle>
            <a:lvl1pPr algn="l">
              <a:defRPr sz="1200"/>
            </a:lvl1pPr>
          </a:lstStyle>
          <a:p>
            <a:endParaRPr lang="de-DE" dirty="0"/>
          </a:p>
        </p:txBody>
      </p:sp>
      <p:sp>
        <p:nvSpPr>
          <p:cNvPr id="3" name="Datumsplatzhalter 2"/>
          <p:cNvSpPr>
            <a:spLocks noGrp="1"/>
          </p:cNvSpPr>
          <p:nvPr>
            <p:ph type="dt" sz="quarter" idx="1"/>
          </p:nvPr>
        </p:nvSpPr>
        <p:spPr>
          <a:xfrm>
            <a:off x="4021300" y="10"/>
            <a:ext cx="3076363" cy="511731"/>
          </a:xfrm>
          <a:prstGeom prst="rect">
            <a:avLst/>
          </a:prstGeom>
        </p:spPr>
        <p:txBody>
          <a:bodyPr vert="horz" lIns="94350" tIns="47173" rIns="94350" bIns="47173" rtlCol="0"/>
          <a:lstStyle>
            <a:lvl1pPr algn="r">
              <a:defRPr sz="1200"/>
            </a:lvl1pPr>
          </a:lstStyle>
          <a:p>
            <a:fld id="{B4FDA671-291E-46EE-9EAB-FBD8E66F9ACF}" type="datetimeFigureOut">
              <a:rPr lang="de-DE" smtClean="0"/>
              <a:pPr/>
              <a:t>05.05.2020</a:t>
            </a:fld>
            <a:endParaRPr lang="de-DE" dirty="0"/>
          </a:p>
        </p:txBody>
      </p:sp>
      <p:sp>
        <p:nvSpPr>
          <p:cNvPr id="4" name="Fußzeilenplatzhalter 3"/>
          <p:cNvSpPr>
            <a:spLocks noGrp="1"/>
          </p:cNvSpPr>
          <p:nvPr>
            <p:ph type="ftr" sz="quarter" idx="2"/>
          </p:nvPr>
        </p:nvSpPr>
        <p:spPr>
          <a:xfrm>
            <a:off x="16" y="9721113"/>
            <a:ext cx="3076363" cy="511731"/>
          </a:xfrm>
          <a:prstGeom prst="rect">
            <a:avLst/>
          </a:prstGeom>
        </p:spPr>
        <p:txBody>
          <a:bodyPr vert="horz" lIns="94350" tIns="47173" rIns="94350" bIns="47173" rtlCol="0" anchor="b"/>
          <a:lstStyle>
            <a:lvl1pPr algn="l">
              <a:defRPr sz="1200"/>
            </a:lvl1pPr>
          </a:lstStyle>
          <a:p>
            <a:endParaRPr lang="de-DE" dirty="0"/>
          </a:p>
        </p:txBody>
      </p:sp>
      <p:sp>
        <p:nvSpPr>
          <p:cNvPr id="5" name="Foliennummernplatzhalter 4"/>
          <p:cNvSpPr>
            <a:spLocks noGrp="1"/>
          </p:cNvSpPr>
          <p:nvPr>
            <p:ph type="sldNum" sz="quarter" idx="3"/>
          </p:nvPr>
        </p:nvSpPr>
        <p:spPr>
          <a:xfrm>
            <a:off x="4021300" y="9721113"/>
            <a:ext cx="3076363" cy="511731"/>
          </a:xfrm>
          <a:prstGeom prst="rect">
            <a:avLst/>
          </a:prstGeom>
        </p:spPr>
        <p:txBody>
          <a:bodyPr vert="horz" lIns="94350" tIns="47173" rIns="94350" bIns="47173" rtlCol="0" anchor="b"/>
          <a:lstStyle>
            <a:lvl1pPr algn="r">
              <a:defRPr sz="1200"/>
            </a:lvl1pPr>
          </a:lstStyle>
          <a:p>
            <a:fld id="{3CCD72C1-CEA1-427D-BC68-3CFF7A2A5736}" type="slidenum">
              <a:rPr lang="de-DE" smtClean="0"/>
              <a:pPr/>
              <a:t>‹Nr.›</a:t>
            </a:fld>
            <a:endParaRPr lang="de-DE" dirty="0"/>
          </a:p>
        </p:txBody>
      </p:sp>
    </p:spTree>
    <p:extLst>
      <p:ext uri="{BB962C8B-B14F-4D97-AF65-F5344CB8AC3E}">
        <p14:creationId xmlns:p14="http://schemas.microsoft.com/office/powerpoint/2010/main" val="36292932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6" y="10"/>
            <a:ext cx="3076363" cy="511731"/>
          </a:xfrm>
          <a:prstGeom prst="rect">
            <a:avLst/>
          </a:prstGeom>
        </p:spPr>
        <p:txBody>
          <a:bodyPr vert="horz" lIns="94350" tIns="47173" rIns="94350" bIns="47173" rtlCol="0"/>
          <a:lstStyle>
            <a:lvl1pPr algn="l">
              <a:defRPr sz="1200"/>
            </a:lvl1pPr>
          </a:lstStyle>
          <a:p>
            <a:endParaRPr lang="de-DE" dirty="0"/>
          </a:p>
        </p:txBody>
      </p:sp>
      <p:sp>
        <p:nvSpPr>
          <p:cNvPr id="3" name="Datumsplatzhalter 2"/>
          <p:cNvSpPr>
            <a:spLocks noGrp="1"/>
          </p:cNvSpPr>
          <p:nvPr>
            <p:ph type="dt" idx="1"/>
          </p:nvPr>
        </p:nvSpPr>
        <p:spPr>
          <a:xfrm>
            <a:off x="4021300" y="10"/>
            <a:ext cx="3076363" cy="511731"/>
          </a:xfrm>
          <a:prstGeom prst="rect">
            <a:avLst/>
          </a:prstGeom>
        </p:spPr>
        <p:txBody>
          <a:bodyPr vert="horz" lIns="94350" tIns="47173" rIns="94350" bIns="47173" rtlCol="0"/>
          <a:lstStyle>
            <a:lvl1pPr algn="r">
              <a:defRPr sz="1200"/>
            </a:lvl1pPr>
          </a:lstStyle>
          <a:p>
            <a:fld id="{6A97A228-8F92-45EB-A475-0377DF4E3D7A}" type="datetimeFigureOut">
              <a:rPr lang="de-DE" smtClean="0"/>
              <a:pPr/>
              <a:t>05.05.2020</a:t>
            </a:fld>
            <a:endParaRPr lang="de-DE" dirty="0"/>
          </a:p>
        </p:txBody>
      </p:sp>
      <p:sp>
        <p:nvSpPr>
          <p:cNvPr id="4" name="Folienbildplatzhalter 3"/>
          <p:cNvSpPr>
            <a:spLocks noGrp="1" noRot="1" noChangeAspect="1"/>
          </p:cNvSpPr>
          <p:nvPr>
            <p:ph type="sldImg" idx="2"/>
          </p:nvPr>
        </p:nvSpPr>
        <p:spPr>
          <a:xfrm>
            <a:off x="989013" y="768350"/>
            <a:ext cx="5121275" cy="3841750"/>
          </a:xfrm>
          <a:prstGeom prst="rect">
            <a:avLst/>
          </a:prstGeom>
          <a:noFill/>
          <a:ln w="12700">
            <a:solidFill>
              <a:prstClr val="black"/>
            </a:solidFill>
          </a:ln>
        </p:spPr>
        <p:txBody>
          <a:bodyPr vert="horz" lIns="94350" tIns="47173" rIns="94350" bIns="47173" rtlCol="0" anchor="ctr"/>
          <a:lstStyle/>
          <a:p>
            <a:endParaRPr lang="de-DE" dirty="0"/>
          </a:p>
        </p:txBody>
      </p:sp>
      <p:sp>
        <p:nvSpPr>
          <p:cNvPr id="5" name="Notizenplatzhalter 4"/>
          <p:cNvSpPr>
            <a:spLocks noGrp="1"/>
          </p:cNvSpPr>
          <p:nvPr>
            <p:ph type="body" sz="quarter" idx="3"/>
          </p:nvPr>
        </p:nvSpPr>
        <p:spPr>
          <a:xfrm>
            <a:off x="709931" y="4861453"/>
            <a:ext cx="5679440" cy="4605576"/>
          </a:xfrm>
          <a:prstGeom prst="rect">
            <a:avLst/>
          </a:prstGeom>
        </p:spPr>
        <p:txBody>
          <a:bodyPr vert="horz" lIns="94350" tIns="47173" rIns="94350" bIns="47173"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16" y="9721113"/>
            <a:ext cx="3076363" cy="511731"/>
          </a:xfrm>
          <a:prstGeom prst="rect">
            <a:avLst/>
          </a:prstGeom>
        </p:spPr>
        <p:txBody>
          <a:bodyPr vert="horz" lIns="94350" tIns="47173" rIns="94350" bIns="47173" rtlCol="0" anchor="b"/>
          <a:lstStyle>
            <a:lvl1pPr algn="l">
              <a:defRPr sz="1200"/>
            </a:lvl1pPr>
          </a:lstStyle>
          <a:p>
            <a:endParaRPr lang="de-DE" dirty="0"/>
          </a:p>
        </p:txBody>
      </p:sp>
      <p:sp>
        <p:nvSpPr>
          <p:cNvPr id="7" name="Foliennummernplatzhalter 6"/>
          <p:cNvSpPr>
            <a:spLocks noGrp="1"/>
          </p:cNvSpPr>
          <p:nvPr>
            <p:ph type="sldNum" sz="quarter" idx="5"/>
          </p:nvPr>
        </p:nvSpPr>
        <p:spPr>
          <a:xfrm>
            <a:off x="4021300" y="9721113"/>
            <a:ext cx="3076363" cy="511731"/>
          </a:xfrm>
          <a:prstGeom prst="rect">
            <a:avLst/>
          </a:prstGeom>
        </p:spPr>
        <p:txBody>
          <a:bodyPr vert="horz" lIns="94350" tIns="47173" rIns="94350" bIns="47173" rtlCol="0" anchor="b"/>
          <a:lstStyle>
            <a:lvl1pPr algn="r">
              <a:defRPr sz="1200"/>
            </a:lvl1pPr>
          </a:lstStyle>
          <a:p>
            <a:fld id="{7D22E185-A6A6-467E-8946-2FC396EF5F21}" type="slidenum">
              <a:rPr lang="de-DE" smtClean="0"/>
              <a:pPr/>
              <a:t>‹Nr.›</a:t>
            </a:fld>
            <a:endParaRPr lang="de-DE" dirty="0"/>
          </a:p>
        </p:txBody>
      </p:sp>
    </p:spTree>
    <p:extLst>
      <p:ext uri="{BB962C8B-B14F-4D97-AF65-F5344CB8AC3E}">
        <p14:creationId xmlns:p14="http://schemas.microsoft.com/office/powerpoint/2010/main" val="746244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7D22E185-A6A6-467E-8946-2FC396EF5F21}" type="slidenum">
              <a:rPr lang="de-DE" smtClean="0"/>
              <a:pPr/>
              <a:t>6</a:t>
            </a:fld>
            <a:endParaRPr lang="de-DE" dirty="0"/>
          </a:p>
        </p:txBody>
      </p:sp>
    </p:spTree>
    <p:extLst>
      <p:ext uri="{BB962C8B-B14F-4D97-AF65-F5344CB8AC3E}">
        <p14:creationId xmlns:p14="http://schemas.microsoft.com/office/powerpoint/2010/main" val="36782409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216304" y="150336"/>
            <a:ext cx="8280000" cy="740802"/>
          </a:xfrm>
          <a:prstGeom prst="rect">
            <a:avLst/>
          </a:prstGeom>
        </p:spPr>
        <p:txBody>
          <a:bodyPr/>
          <a:lstStyle>
            <a:lvl1pPr algn="l">
              <a:defRPr sz="2800" b="1">
                <a:solidFill>
                  <a:schemeClr val="tx1">
                    <a:lumMod val="65000"/>
                    <a:lumOff val="35000"/>
                  </a:schemeClr>
                </a:solidFill>
              </a:defRPr>
            </a:lvl1pPr>
          </a:lstStyle>
          <a:p>
            <a:r>
              <a:rPr lang="de-DE" dirty="0" smtClean="0"/>
              <a:t>Titelmasterformat durch Klicken bearbeiten</a:t>
            </a:r>
            <a:endParaRPr lang="de-DE" dirty="0"/>
          </a:p>
        </p:txBody>
      </p:sp>
      <p:sp>
        <p:nvSpPr>
          <p:cNvPr id="3" name="Inhaltsplatzhalter 2"/>
          <p:cNvSpPr>
            <a:spLocks noGrp="1"/>
          </p:cNvSpPr>
          <p:nvPr>
            <p:ph idx="1"/>
          </p:nvPr>
        </p:nvSpPr>
        <p:spPr>
          <a:xfrm>
            <a:off x="432000" y="2214554"/>
            <a:ext cx="8280000" cy="4143403"/>
          </a:xfrm>
          <a:prstGeom prst="rect">
            <a:avLst/>
          </a:prstGeom>
        </p:spPr>
        <p:txBody>
          <a:bodyPr/>
          <a:lstStyle>
            <a:lvl1pPr>
              <a:defRPr sz="2800"/>
            </a:lvl1pPr>
            <a:lvl2pPr>
              <a:defRPr sz="2400"/>
            </a:lvl2pPr>
            <a:lvl4pPr>
              <a:defRPr sz="1800"/>
            </a:lvl4pPr>
            <a:lvl5pPr>
              <a:defRPr sz="1600"/>
            </a:lvl5p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cxnSp>
        <p:nvCxnSpPr>
          <p:cNvPr id="12" name="Gerade Verbindung 11"/>
          <p:cNvCxnSpPr/>
          <p:nvPr userDrawn="1"/>
        </p:nvCxnSpPr>
        <p:spPr>
          <a:xfrm>
            <a:off x="0" y="6381328"/>
            <a:ext cx="9144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13" name="Picture 7"/>
          <p:cNvPicPr>
            <a:picLocks noChangeAspect="1" noChangeArrowheads="1"/>
          </p:cNvPicPr>
          <p:nvPr userDrawn="1"/>
        </p:nvPicPr>
        <p:blipFill>
          <a:blip r:embed="rId2" cstate="print"/>
          <a:srcRect/>
          <a:stretch>
            <a:fillRect/>
          </a:stretch>
        </p:blipFill>
        <p:spPr bwMode="auto">
          <a:xfrm>
            <a:off x="7668344" y="6436041"/>
            <a:ext cx="1439144" cy="383066"/>
          </a:xfrm>
          <a:prstGeom prst="rect">
            <a:avLst/>
          </a:prstGeom>
          <a:noFill/>
          <a:ln w="9525">
            <a:noFill/>
            <a:miter lim="800000"/>
            <a:headEnd/>
            <a:tailEnd/>
          </a:ln>
        </p:spPr>
      </p:pic>
      <p:pic>
        <p:nvPicPr>
          <p:cNvPr id="14" name="Grafik 13" descr="UHH-Logo2010_300x120px.png"/>
          <p:cNvPicPr>
            <a:picLocks noChangeAspect="1"/>
          </p:cNvPicPr>
          <p:nvPr userDrawn="1"/>
        </p:nvPicPr>
        <p:blipFill>
          <a:blip r:embed="rId3" cstate="print">
            <a:lum/>
          </a:blip>
          <a:stretch>
            <a:fillRect/>
          </a:stretch>
        </p:blipFill>
        <p:spPr>
          <a:xfrm>
            <a:off x="107504" y="6397149"/>
            <a:ext cx="1152128" cy="460851"/>
          </a:xfrm>
          <a:prstGeom prst="rect">
            <a:avLst/>
          </a:prstGeom>
        </p:spPr>
      </p:pic>
      <p:sp>
        <p:nvSpPr>
          <p:cNvPr id="15" name="Fußzeilenplatzhalter 3"/>
          <p:cNvSpPr txBox="1">
            <a:spLocks noGrp="1"/>
          </p:cNvSpPr>
          <p:nvPr userDrawn="1"/>
        </p:nvSpPr>
        <p:spPr>
          <a:xfrm>
            <a:off x="4175824" y="5877272"/>
            <a:ext cx="684208" cy="432048"/>
          </a:xfrm>
          <a:prstGeom prst="rect">
            <a:avLst/>
          </a:prstGeom>
          <a:noFill/>
        </p:spPr>
        <p:txBody>
          <a:bodyPr anchor="ctr"/>
          <a:lstStyle/>
          <a:p>
            <a:pPr algn="ctr">
              <a:defRPr/>
            </a:pPr>
            <a:r>
              <a:rPr lang="de-DE" sz="1200" b="1" dirty="0" smtClean="0">
                <a:solidFill>
                  <a:schemeClr val="bg1">
                    <a:lumMod val="50000"/>
                  </a:schemeClr>
                </a:solidFill>
                <a:latin typeface="Arial" charset="0"/>
              </a:rPr>
              <a:t>                        </a:t>
            </a:r>
            <a:r>
              <a:rPr lang="de-DE" sz="1200" b="1" dirty="0">
                <a:solidFill>
                  <a:schemeClr val="bg1">
                    <a:lumMod val="50000"/>
                  </a:schemeClr>
                </a:solidFill>
                <a:latin typeface="Arial" charset="0"/>
              </a:rPr>
              <a:t>	 		</a:t>
            </a:r>
            <a:fld id="{46AAE790-A7D4-4822-BCED-B6F764F15CB0}" type="slidenum">
              <a:rPr lang="de-DE" sz="1100" b="1">
                <a:solidFill>
                  <a:schemeClr val="bg1">
                    <a:lumMod val="50000"/>
                  </a:schemeClr>
                </a:solidFill>
                <a:latin typeface="Arial" charset="0"/>
              </a:rPr>
              <a:pPr algn="ctr">
                <a:defRPr/>
              </a:pPr>
              <a:t>‹Nr.›</a:t>
            </a:fld>
            <a:endParaRPr lang="de-DE" sz="1100" b="1" dirty="0">
              <a:solidFill>
                <a:schemeClr val="bg1">
                  <a:lumMod val="50000"/>
                </a:schemeClr>
              </a:solidFill>
              <a:latin typeface="Arial" charset="0"/>
            </a:endParaRPr>
          </a:p>
        </p:txBody>
      </p:sp>
      <p:pic>
        <p:nvPicPr>
          <p:cNvPr id="8" name="Picture 2"/>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t="26167" r="14619" b="11322"/>
          <a:stretch/>
        </p:blipFill>
        <p:spPr bwMode="auto">
          <a:xfrm>
            <a:off x="7495410" y="6397149"/>
            <a:ext cx="1648590" cy="4608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aupttitelbild">
    <p:spTree>
      <p:nvGrpSpPr>
        <p:cNvPr id="1" name=""/>
        <p:cNvGrpSpPr/>
        <p:nvPr/>
      </p:nvGrpSpPr>
      <p:grpSpPr>
        <a:xfrm>
          <a:off x="0" y="0"/>
          <a:ext cx="0" cy="0"/>
          <a:chOff x="0" y="0"/>
          <a:chExt cx="0" cy="0"/>
        </a:xfrm>
      </p:grpSpPr>
      <p:sp>
        <p:nvSpPr>
          <p:cNvPr id="3" name="Bildplatzhalter 2"/>
          <p:cNvSpPr>
            <a:spLocks noGrp="1"/>
          </p:cNvSpPr>
          <p:nvPr>
            <p:ph type="pic" idx="1"/>
          </p:nvPr>
        </p:nvSpPr>
        <p:spPr>
          <a:xfrm>
            <a:off x="0" y="1268760"/>
            <a:ext cx="9144000" cy="417646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323528" y="1844824"/>
            <a:ext cx="5256584" cy="792088"/>
          </a:xfrm>
          <a:prstGeom prst="rect">
            <a:avLst/>
          </a:prstGeom>
        </p:spPr>
        <p:txBody>
          <a:bodyPr/>
          <a:lstStyle>
            <a:lvl1pPr marL="0" indent="0">
              <a:buNone/>
              <a:defRPr sz="4000" spc="0">
                <a:solidFill>
                  <a:schemeClr val="bg2">
                    <a:lumMod val="10000"/>
                  </a:schemeClr>
                </a:solidFill>
                <a:latin typeface="TheSans UHH Regular"/>
                <a:cs typeface="TheSans UHH Regular"/>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TEXTMASTERFORMATE DURCH KLICKEN BEARBEITEN</a:t>
            </a:r>
          </a:p>
        </p:txBody>
      </p:sp>
    </p:spTree>
    <p:extLst>
      <p:ext uri="{BB962C8B-B14F-4D97-AF65-F5344CB8AC3E}">
        <p14:creationId xmlns:p14="http://schemas.microsoft.com/office/powerpoint/2010/main" val="2829343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Titelbild">
    <p:spTree>
      <p:nvGrpSpPr>
        <p:cNvPr id="1" name=""/>
        <p:cNvGrpSpPr/>
        <p:nvPr/>
      </p:nvGrpSpPr>
      <p:grpSpPr>
        <a:xfrm>
          <a:off x="0" y="0"/>
          <a:ext cx="0" cy="0"/>
          <a:chOff x="0" y="0"/>
          <a:chExt cx="0" cy="0"/>
        </a:xfrm>
      </p:grpSpPr>
      <p:sp>
        <p:nvSpPr>
          <p:cNvPr id="3" name="Bildplatzhalter 2"/>
          <p:cNvSpPr>
            <a:spLocks noGrp="1"/>
          </p:cNvSpPr>
          <p:nvPr>
            <p:ph type="pic" idx="1"/>
          </p:nvPr>
        </p:nvSpPr>
        <p:spPr>
          <a:xfrm>
            <a:off x="0" y="1268760"/>
            <a:ext cx="9144000" cy="417646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323528" y="1844824"/>
            <a:ext cx="5010944" cy="804862"/>
          </a:xfrm>
          <a:prstGeom prst="rect">
            <a:avLst/>
          </a:prstGeom>
        </p:spPr>
        <p:txBody>
          <a:bodyPr/>
          <a:lstStyle>
            <a:lvl1pPr marL="0" indent="0">
              <a:buNone/>
              <a:defRPr sz="3200" spc="0">
                <a:solidFill>
                  <a:schemeClr val="bg2">
                    <a:lumMod val="10000"/>
                  </a:schemeClr>
                </a:solidFill>
                <a:latin typeface="TheSans UHH Regular"/>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TEXTMASTERFORMATE DURCH KLICKEN BEARBEITEN</a:t>
            </a:r>
          </a:p>
        </p:txBody>
      </p:sp>
      <p:pic>
        <p:nvPicPr>
          <p:cNvPr id="18" name="Bild 3" descr="UHH_Plakat_A4_Wortmarken_WiSo.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2166" y="488427"/>
            <a:ext cx="1570946" cy="477250"/>
          </a:xfrm>
          <a:prstGeom prst="rect">
            <a:avLst/>
          </a:prstGeom>
          <a:ln>
            <a:noFill/>
          </a:ln>
        </p:spPr>
      </p:pic>
      <p:sp>
        <p:nvSpPr>
          <p:cNvPr id="7" name="Rechteck 6"/>
          <p:cNvSpPr/>
          <p:nvPr userDrawn="1"/>
        </p:nvSpPr>
        <p:spPr>
          <a:xfrm>
            <a:off x="380716" y="6436212"/>
            <a:ext cx="584134" cy="338554"/>
          </a:xfrm>
          <a:prstGeom prst="rect">
            <a:avLst/>
          </a:prstGeom>
        </p:spPr>
        <p:txBody>
          <a:bodyPr wrap="none">
            <a:spAutoFit/>
          </a:bodyPr>
          <a:lstStyle/>
          <a:p>
            <a:r>
              <a:rPr lang="de-DE" sz="1600" cap="small" spc="60" dirty="0">
                <a:solidFill>
                  <a:prstClr val="black">
                    <a:lumMod val="75000"/>
                    <a:lumOff val="25000"/>
                  </a:prstClr>
                </a:solidFill>
                <a:latin typeface="TheSans UHH" panose="020B0502050302020203" pitchFamily="34" charset="0"/>
                <a:cs typeface="TheSans UHH Regular"/>
              </a:rPr>
              <a:t>titel</a:t>
            </a:r>
            <a:endParaRPr lang="de-DE" sz="1600" dirty="0">
              <a:solidFill>
                <a:prstClr val="black"/>
              </a:solidFill>
              <a:latin typeface="TheSans UHH" panose="020B0502050302020203" pitchFamily="34" charset="0"/>
              <a:cs typeface="TheSans UHH Regular"/>
            </a:endParaRPr>
          </a:p>
        </p:txBody>
      </p:sp>
      <p:sp>
        <p:nvSpPr>
          <p:cNvPr id="8" name="Textfeld 7"/>
          <p:cNvSpPr txBox="1"/>
          <p:nvPr userDrawn="1"/>
        </p:nvSpPr>
        <p:spPr>
          <a:xfrm>
            <a:off x="7934528" y="6385368"/>
            <a:ext cx="1187457" cy="338554"/>
          </a:xfrm>
          <a:prstGeom prst="rect">
            <a:avLst/>
          </a:prstGeom>
          <a:noFill/>
        </p:spPr>
        <p:txBody>
          <a:bodyPr wrap="square" rtlCol="0" anchor="ctr">
            <a:spAutoFit/>
          </a:bodyPr>
          <a:lstStyle/>
          <a:p>
            <a:r>
              <a:rPr lang="de-DE" sz="1600" cap="small" spc="60" dirty="0" smtClean="0">
                <a:solidFill>
                  <a:prstClr val="black">
                    <a:lumMod val="75000"/>
                    <a:lumOff val="25000"/>
                  </a:prstClr>
                </a:solidFill>
                <a:latin typeface="TheSans UHH" panose="020B0502050302020203" pitchFamily="34" charset="0"/>
                <a:cs typeface="TheSans UHH Regular"/>
              </a:rPr>
              <a:t>seite </a:t>
            </a:r>
            <a:fld id="{2C7B7096-1469-46EF-AE2A-CDC315848D29}" type="slidenum">
              <a:rPr lang="de-DE" sz="1300" cap="small" spc="60" smtClean="0">
                <a:solidFill>
                  <a:prstClr val="black">
                    <a:lumMod val="75000"/>
                    <a:lumOff val="25000"/>
                  </a:prstClr>
                </a:solidFill>
                <a:latin typeface="TheSans UHH" panose="020B0502050302020203" pitchFamily="34" charset="0"/>
                <a:cs typeface="TheSans UHH Regular"/>
              </a:rPr>
              <a:pPr/>
              <a:t>‹Nr.›</a:t>
            </a:fld>
            <a:endParaRPr lang="de-DE" sz="1300" cap="small" spc="60" dirty="0">
              <a:solidFill>
                <a:prstClr val="black">
                  <a:lumMod val="75000"/>
                  <a:lumOff val="25000"/>
                </a:prstClr>
              </a:solidFill>
              <a:latin typeface="TheSans UHH" panose="020B0502050302020203" pitchFamily="34" charset="0"/>
              <a:cs typeface="TheSans UHH Regular"/>
            </a:endParaRPr>
          </a:p>
        </p:txBody>
      </p:sp>
    </p:spTree>
    <p:extLst>
      <p:ext uri="{BB962C8B-B14F-4D97-AF65-F5344CB8AC3E}">
        <p14:creationId xmlns:p14="http://schemas.microsoft.com/office/powerpoint/2010/main" val="1274161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ufzählungen">
    <p:spTree>
      <p:nvGrpSpPr>
        <p:cNvPr id="1" name=""/>
        <p:cNvGrpSpPr/>
        <p:nvPr/>
      </p:nvGrpSpPr>
      <p:grpSpPr>
        <a:xfrm>
          <a:off x="0" y="0"/>
          <a:ext cx="0" cy="0"/>
          <a:chOff x="0" y="0"/>
          <a:chExt cx="0" cy="0"/>
        </a:xfrm>
      </p:grpSpPr>
      <p:sp>
        <p:nvSpPr>
          <p:cNvPr id="2" name="Titel 1"/>
          <p:cNvSpPr>
            <a:spLocks noGrp="1"/>
          </p:cNvSpPr>
          <p:nvPr>
            <p:ph type="title"/>
          </p:nvPr>
        </p:nvSpPr>
        <p:spPr>
          <a:xfrm>
            <a:off x="395536" y="1537915"/>
            <a:ext cx="8229600" cy="882973"/>
          </a:xfrm>
          <a:prstGeom prst="rect">
            <a:avLst/>
          </a:prstGeom>
        </p:spPr>
        <p:txBody>
          <a:bodyPr/>
          <a:lstStyle>
            <a:lvl1pPr algn="l">
              <a:defRPr sz="2600" b="1">
                <a:solidFill>
                  <a:schemeClr val="tx1">
                    <a:lumMod val="65000"/>
                    <a:lumOff val="35000"/>
                  </a:schemeClr>
                </a:solidFill>
                <a:latin typeface="TheSans UHH Regular"/>
              </a:defRPr>
            </a:lvl1pPr>
          </a:lstStyle>
          <a:p>
            <a:r>
              <a:rPr lang="de-DE" dirty="0" smtClean="0"/>
              <a:t>Titelmasterformat durch Klicken bearbeiten</a:t>
            </a:r>
            <a:endParaRPr lang="de-DE" dirty="0"/>
          </a:p>
        </p:txBody>
      </p:sp>
      <p:cxnSp>
        <p:nvCxnSpPr>
          <p:cNvPr id="7" name="Gerade Verbindung 6"/>
          <p:cNvCxnSpPr/>
          <p:nvPr userDrawn="1"/>
        </p:nvCxnSpPr>
        <p:spPr>
          <a:xfrm>
            <a:off x="0" y="1259103"/>
            <a:ext cx="9228844" cy="0"/>
          </a:xfrm>
          <a:prstGeom prst="line">
            <a:avLst/>
          </a:prstGeom>
          <a:ln>
            <a:solidFill>
              <a:srgbClr val="3697C2"/>
            </a:solidFill>
          </a:ln>
          <a:effectLst/>
        </p:spPr>
        <p:style>
          <a:lnRef idx="2">
            <a:schemeClr val="accent1"/>
          </a:lnRef>
          <a:fillRef idx="0">
            <a:schemeClr val="accent1"/>
          </a:fillRef>
          <a:effectRef idx="1">
            <a:schemeClr val="accent1"/>
          </a:effectRef>
          <a:fontRef idx="minor">
            <a:schemeClr val="tx1"/>
          </a:fontRef>
        </p:style>
      </p:cxnSp>
      <p:sp>
        <p:nvSpPr>
          <p:cNvPr id="8" name="Textfeld 7"/>
          <p:cNvSpPr txBox="1"/>
          <p:nvPr userDrawn="1"/>
        </p:nvSpPr>
        <p:spPr>
          <a:xfrm>
            <a:off x="7934528" y="6385368"/>
            <a:ext cx="1187457" cy="338554"/>
          </a:xfrm>
          <a:prstGeom prst="rect">
            <a:avLst/>
          </a:prstGeom>
          <a:noFill/>
        </p:spPr>
        <p:txBody>
          <a:bodyPr wrap="square" rtlCol="0" anchor="ctr">
            <a:spAutoFit/>
          </a:bodyPr>
          <a:lstStyle/>
          <a:p>
            <a:r>
              <a:rPr lang="de-DE" sz="1600" cap="small" spc="60" dirty="0" smtClean="0">
                <a:solidFill>
                  <a:prstClr val="black">
                    <a:lumMod val="75000"/>
                    <a:lumOff val="25000"/>
                  </a:prstClr>
                </a:solidFill>
                <a:latin typeface="TheSans UHH" panose="020B0502050302020203" pitchFamily="34" charset="0"/>
                <a:cs typeface="TheSans UHH Regular"/>
              </a:rPr>
              <a:t>seite </a:t>
            </a:r>
            <a:fld id="{2C7B7096-1469-46EF-AE2A-CDC315848D29}" type="slidenum">
              <a:rPr lang="de-DE" sz="1300" cap="small" spc="60" smtClean="0">
                <a:solidFill>
                  <a:prstClr val="black">
                    <a:lumMod val="75000"/>
                    <a:lumOff val="25000"/>
                  </a:prstClr>
                </a:solidFill>
                <a:latin typeface="TheSans UHH" panose="020B0502050302020203" pitchFamily="34" charset="0"/>
                <a:cs typeface="TheSans UHH Regular"/>
              </a:rPr>
              <a:pPr/>
              <a:t>‹Nr.›</a:t>
            </a:fld>
            <a:endParaRPr lang="de-DE" sz="1300" cap="small" spc="60" dirty="0">
              <a:solidFill>
                <a:prstClr val="black">
                  <a:lumMod val="75000"/>
                  <a:lumOff val="25000"/>
                </a:prstClr>
              </a:solidFill>
              <a:latin typeface="TheSans UHH" panose="020B0502050302020203" pitchFamily="34" charset="0"/>
              <a:cs typeface="TheSans UHH Regular"/>
            </a:endParaRPr>
          </a:p>
        </p:txBody>
      </p:sp>
      <p:pic>
        <p:nvPicPr>
          <p:cNvPr id="5" name="Bild 3" descr="UHH_Plakat_A4_Wortmarken_WiSo.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2166" y="488427"/>
            <a:ext cx="1570946" cy="477250"/>
          </a:xfrm>
          <a:prstGeom prst="rect">
            <a:avLst/>
          </a:prstGeom>
          <a:ln>
            <a:noFill/>
          </a:ln>
        </p:spPr>
      </p:pic>
    </p:spTree>
    <p:extLst>
      <p:ext uri="{BB962C8B-B14F-4D97-AF65-F5344CB8AC3E}">
        <p14:creationId xmlns:p14="http://schemas.microsoft.com/office/powerpoint/2010/main" val="1166986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Aufzählung oder Fließtext">
    <p:spTree>
      <p:nvGrpSpPr>
        <p:cNvPr id="1" name=""/>
        <p:cNvGrpSpPr/>
        <p:nvPr/>
      </p:nvGrpSpPr>
      <p:grpSpPr>
        <a:xfrm>
          <a:off x="0" y="0"/>
          <a:ext cx="0" cy="0"/>
          <a:chOff x="0" y="0"/>
          <a:chExt cx="0" cy="0"/>
        </a:xfrm>
      </p:grpSpPr>
      <p:sp>
        <p:nvSpPr>
          <p:cNvPr id="2" name="Titel 1"/>
          <p:cNvSpPr>
            <a:spLocks noGrp="1"/>
          </p:cNvSpPr>
          <p:nvPr>
            <p:ph type="title"/>
          </p:nvPr>
        </p:nvSpPr>
        <p:spPr>
          <a:xfrm>
            <a:off x="395536" y="1537915"/>
            <a:ext cx="8229600" cy="882973"/>
          </a:xfrm>
          <a:prstGeom prst="rect">
            <a:avLst/>
          </a:prstGeom>
        </p:spPr>
        <p:txBody>
          <a:bodyPr/>
          <a:lstStyle>
            <a:lvl1pPr algn="l">
              <a:defRPr sz="2600" b="1">
                <a:solidFill>
                  <a:schemeClr val="tx1">
                    <a:lumMod val="65000"/>
                    <a:lumOff val="35000"/>
                  </a:schemeClr>
                </a:solidFill>
                <a:latin typeface="TheSans UHH Regular"/>
              </a:defRPr>
            </a:lvl1pPr>
          </a:lstStyle>
          <a:p>
            <a:r>
              <a:rPr lang="de-DE" dirty="0" smtClean="0"/>
              <a:t>Titelmasterformat durch Klicken bearbeiten</a:t>
            </a:r>
            <a:endParaRPr lang="de-DE" dirty="0"/>
          </a:p>
        </p:txBody>
      </p:sp>
      <p:sp>
        <p:nvSpPr>
          <p:cNvPr id="3" name="Inhaltsplatzhalter 2"/>
          <p:cNvSpPr>
            <a:spLocks noGrp="1"/>
          </p:cNvSpPr>
          <p:nvPr>
            <p:ph idx="1"/>
          </p:nvPr>
        </p:nvSpPr>
        <p:spPr>
          <a:xfrm>
            <a:off x="395536" y="2276872"/>
            <a:ext cx="8229600" cy="4525963"/>
          </a:xfrm>
          <a:prstGeom prst="rect">
            <a:avLst/>
          </a:prstGeom>
        </p:spPr>
        <p:txBody>
          <a:bodyPr/>
          <a:lstStyle>
            <a:lvl1pPr>
              <a:defRPr sz="2000">
                <a:solidFill>
                  <a:schemeClr val="tx1">
                    <a:lumMod val="65000"/>
                    <a:lumOff val="35000"/>
                  </a:schemeClr>
                </a:solidFill>
                <a:latin typeface="TheSans UHH Regular"/>
              </a:defRPr>
            </a:lvl1pPr>
            <a:lvl2pPr>
              <a:lnSpc>
                <a:spcPct val="150000"/>
              </a:lnSpc>
              <a:defRPr sz="1600">
                <a:solidFill>
                  <a:schemeClr val="tx1">
                    <a:lumMod val="65000"/>
                    <a:lumOff val="35000"/>
                  </a:schemeClr>
                </a:solidFill>
                <a:latin typeface="TheSans UHH Regular"/>
              </a:defRPr>
            </a:lvl2pPr>
            <a:lvl3pPr>
              <a:defRPr sz="1800">
                <a:latin typeface="TheSans UHH Regular"/>
              </a:defRPr>
            </a:lvl3pPr>
            <a:lvl4pPr>
              <a:defRPr>
                <a:latin typeface="TheSans UHH Regular"/>
              </a:defRPr>
            </a:lvl4pPr>
            <a:lvl5pPr>
              <a:defRPr>
                <a:latin typeface="TheSans UHH Regular"/>
              </a:defRPr>
            </a:lvl5pPr>
          </a:lstStyle>
          <a:p>
            <a:pPr lvl="0"/>
            <a:r>
              <a:rPr lang="de-DE" dirty="0" smtClean="0"/>
              <a:t>Textmasterformate durch Klicken bearbeiten</a:t>
            </a:r>
          </a:p>
          <a:p>
            <a:pPr lvl="1"/>
            <a:r>
              <a:rPr lang="de-DE" dirty="0" smtClean="0"/>
              <a:t>Zweite Ebene</a:t>
            </a:r>
          </a:p>
        </p:txBody>
      </p:sp>
      <p:cxnSp>
        <p:nvCxnSpPr>
          <p:cNvPr id="7" name="Gerade Verbindung 6"/>
          <p:cNvCxnSpPr/>
          <p:nvPr userDrawn="1"/>
        </p:nvCxnSpPr>
        <p:spPr>
          <a:xfrm>
            <a:off x="0" y="1259103"/>
            <a:ext cx="9228844" cy="0"/>
          </a:xfrm>
          <a:prstGeom prst="line">
            <a:avLst/>
          </a:prstGeom>
          <a:ln>
            <a:solidFill>
              <a:srgbClr val="3697C2"/>
            </a:solidFill>
          </a:ln>
          <a:effectLst/>
        </p:spPr>
        <p:style>
          <a:lnRef idx="2">
            <a:schemeClr val="accent1"/>
          </a:lnRef>
          <a:fillRef idx="0">
            <a:schemeClr val="accent1"/>
          </a:fillRef>
          <a:effectRef idx="1">
            <a:schemeClr val="accent1"/>
          </a:effectRef>
          <a:fontRef idx="minor">
            <a:schemeClr val="tx1"/>
          </a:fontRef>
        </p:style>
      </p:cxnSp>
      <p:sp>
        <p:nvSpPr>
          <p:cNvPr id="5" name="Textfeld 4"/>
          <p:cNvSpPr txBox="1"/>
          <p:nvPr userDrawn="1"/>
        </p:nvSpPr>
        <p:spPr>
          <a:xfrm>
            <a:off x="7934528" y="6385368"/>
            <a:ext cx="1187457" cy="338554"/>
          </a:xfrm>
          <a:prstGeom prst="rect">
            <a:avLst/>
          </a:prstGeom>
          <a:noFill/>
        </p:spPr>
        <p:txBody>
          <a:bodyPr wrap="square" rtlCol="0" anchor="ctr">
            <a:spAutoFit/>
          </a:bodyPr>
          <a:lstStyle/>
          <a:p>
            <a:r>
              <a:rPr lang="de-DE" sz="1600" cap="small" spc="60" dirty="0" smtClean="0">
                <a:solidFill>
                  <a:prstClr val="black">
                    <a:lumMod val="75000"/>
                    <a:lumOff val="25000"/>
                  </a:prstClr>
                </a:solidFill>
                <a:latin typeface="TheSans UHH" panose="020B0502050302020203" pitchFamily="34" charset="0"/>
                <a:cs typeface="TheSans UHH Regular"/>
              </a:rPr>
              <a:t>seite </a:t>
            </a:r>
            <a:fld id="{2C7B7096-1469-46EF-AE2A-CDC315848D29}" type="slidenum">
              <a:rPr lang="de-DE" sz="1300" cap="small" spc="60" smtClean="0">
                <a:solidFill>
                  <a:prstClr val="black">
                    <a:lumMod val="75000"/>
                    <a:lumOff val="25000"/>
                  </a:prstClr>
                </a:solidFill>
                <a:latin typeface="TheSans UHH" panose="020B0502050302020203" pitchFamily="34" charset="0"/>
                <a:cs typeface="TheSans UHH Regular"/>
              </a:rPr>
              <a:pPr/>
              <a:t>‹Nr.›</a:t>
            </a:fld>
            <a:endParaRPr lang="de-DE" sz="1300" cap="small" spc="60" dirty="0">
              <a:solidFill>
                <a:prstClr val="black">
                  <a:lumMod val="75000"/>
                  <a:lumOff val="25000"/>
                </a:prstClr>
              </a:solidFill>
              <a:latin typeface="TheSans UHH" panose="020B0502050302020203" pitchFamily="34" charset="0"/>
              <a:cs typeface="TheSans UHH Regular"/>
            </a:endParaRPr>
          </a:p>
        </p:txBody>
      </p:sp>
      <p:pic>
        <p:nvPicPr>
          <p:cNvPr id="8" name="Bild 3" descr="UHH_Plakat_A4_Wortmarken_WiSo.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2166" y="488427"/>
            <a:ext cx="1570946" cy="477250"/>
          </a:xfrm>
          <a:prstGeom prst="rect">
            <a:avLst/>
          </a:prstGeom>
          <a:ln>
            <a:noFill/>
          </a:ln>
        </p:spPr>
      </p:pic>
    </p:spTree>
    <p:extLst>
      <p:ext uri="{BB962C8B-B14F-4D97-AF65-F5344CB8AC3E}">
        <p14:creationId xmlns:p14="http://schemas.microsoft.com/office/powerpoint/2010/main" val="3063391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Aufzählung_klein">
    <p:spTree>
      <p:nvGrpSpPr>
        <p:cNvPr id="1" name=""/>
        <p:cNvGrpSpPr/>
        <p:nvPr/>
      </p:nvGrpSpPr>
      <p:grpSpPr>
        <a:xfrm>
          <a:off x="0" y="0"/>
          <a:ext cx="0" cy="0"/>
          <a:chOff x="0" y="0"/>
          <a:chExt cx="0" cy="0"/>
        </a:xfrm>
      </p:grpSpPr>
      <p:sp>
        <p:nvSpPr>
          <p:cNvPr id="2" name="Titel 1"/>
          <p:cNvSpPr>
            <a:spLocks noGrp="1"/>
          </p:cNvSpPr>
          <p:nvPr>
            <p:ph type="title"/>
          </p:nvPr>
        </p:nvSpPr>
        <p:spPr>
          <a:xfrm>
            <a:off x="395536" y="1537915"/>
            <a:ext cx="8229600" cy="882973"/>
          </a:xfrm>
          <a:prstGeom prst="rect">
            <a:avLst/>
          </a:prstGeom>
        </p:spPr>
        <p:txBody>
          <a:bodyPr/>
          <a:lstStyle>
            <a:lvl1pPr algn="l">
              <a:defRPr sz="2600" b="1">
                <a:solidFill>
                  <a:schemeClr val="tx1">
                    <a:lumMod val="65000"/>
                    <a:lumOff val="35000"/>
                  </a:schemeClr>
                </a:solidFill>
                <a:latin typeface="TheSans UHH Regular"/>
              </a:defRPr>
            </a:lvl1pPr>
          </a:lstStyle>
          <a:p>
            <a:r>
              <a:rPr lang="de-DE" dirty="0" smtClean="0"/>
              <a:t>Titelmasterformat durch Klicken bearbeiten</a:t>
            </a:r>
            <a:endParaRPr lang="de-DE" dirty="0"/>
          </a:p>
        </p:txBody>
      </p:sp>
      <p:sp>
        <p:nvSpPr>
          <p:cNvPr id="3" name="Inhaltsplatzhalter 2"/>
          <p:cNvSpPr>
            <a:spLocks noGrp="1"/>
          </p:cNvSpPr>
          <p:nvPr>
            <p:ph idx="1"/>
          </p:nvPr>
        </p:nvSpPr>
        <p:spPr>
          <a:xfrm>
            <a:off x="395536" y="2276872"/>
            <a:ext cx="8229600" cy="4525963"/>
          </a:xfrm>
          <a:prstGeom prst="rect">
            <a:avLst/>
          </a:prstGeom>
        </p:spPr>
        <p:txBody>
          <a:bodyPr/>
          <a:lstStyle>
            <a:lvl1pPr>
              <a:defRPr sz="1100">
                <a:solidFill>
                  <a:schemeClr val="tx1">
                    <a:lumMod val="65000"/>
                    <a:lumOff val="35000"/>
                  </a:schemeClr>
                </a:solidFill>
                <a:latin typeface="TheSans UHH Regular"/>
              </a:defRPr>
            </a:lvl1pPr>
            <a:lvl2pPr>
              <a:lnSpc>
                <a:spcPct val="150000"/>
              </a:lnSpc>
              <a:defRPr sz="1600">
                <a:solidFill>
                  <a:schemeClr val="tx1">
                    <a:lumMod val="65000"/>
                    <a:lumOff val="35000"/>
                  </a:schemeClr>
                </a:solidFill>
                <a:latin typeface="TheSans UHH Regular"/>
              </a:defRPr>
            </a:lvl2pPr>
            <a:lvl3pPr>
              <a:defRPr sz="1800">
                <a:latin typeface="TheSans UHH Regular"/>
              </a:defRPr>
            </a:lvl3pPr>
            <a:lvl4pPr>
              <a:defRPr>
                <a:latin typeface="TheSans UHH Regular"/>
              </a:defRPr>
            </a:lvl4pPr>
            <a:lvl5pPr>
              <a:defRPr>
                <a:latin typeface="TheSans UHH Regular"/>
              </a:defRPr>
            </a:lvl5pPr>
          </a:lstStyle>
          <a:p>
            <a:pPr lvl="0"/>
            <a:r>
              <a:rPr lang="de-DE" dirty="0" smtClean="0"/>
              <a:t>Textmasterformate durch Klicken bearbeiten</a:t>
            </a:r>
          </a:p>
        </p:txBody>
      </p:sp>
      <p:cxnSp>
        <p:nvCxnSpPr>
          <p:cNvPr id="7" name="Gerade Verbindung 6"/>
          <p:cNvCxnSpPr/>
          <p:nvPr userDrawn="1"/>
        </p:nvCxnSpPr>
        <p:spPr>
          <a:xfrm>
            <a:off x="0" y="1259103"/>
            <a:ext cx="9228844" cy="0"/>
          </a:xfrm>
          <a:prstGeom prst="line">
            <a:avLst/>
          </a:prstGeom>
          <a:ln>
            <a:solidFill>
              <a:srgbClr val="3697C2"/>
            </a:solidFill>
          </a:ln>
          <a:effectLst/>
        </p:spPr>
        <p:style>
          <a:lnRef idx="2">
            <a:schemeClr val="accent1"/>
          </a:lnRef>
          <a:fillRef idx="0">
            <a:schemeClr val="accent1"/>
          </a:fillRef>
          <a:effectRef idx="1">
            <a:schemeClr val="accent1"/>
          </a:effectRef>
          <a:fontRef idx="minor">
            <a:schemeClr val="tx1"/>
          </a:fontRef>
        </p:style>
      </p:cxnSp>
      <p:sp>
        <p:nvSpPr>
          <p:cNvPr id="5" name="Rechteck 4"/>
          <p:cNvSpPr/>
          <p:nvPr userDrawn="1"/>
        </p:nvSpPr>
        <p:spPr>
          <a:xfrm>
            <a:off x="380716" y="6436212"/>
            <a:ext cx="584134" cy="338554"/>
          </a:xfrm>
          <a:prstGeom prst="rect">
            <a:avLst/>
          </a:prstGeom>
        </p:spPr>
        <p:txBody>
          <a:bodyPr wrap="none">
            <a:spAutoFit/>
          </a:bodyPr>
          <a:lstStyle/>
          <a:p>
            <a:r>
              <a:rPr lang="de-DE" sz="1600" cap="small" spc="60" dirty="0" err="1">
                <a:solidFill>
                  <a:prstClr val="black">
                    <a:lumMod val="75000"/>
                    <a:lumOff val="25000"/>
                  </a:prstClr>
                </a:solidFill>
                <a:latin typeface="TheSans UHH" panose="020B0502050302020203" pitchFamily="34" charset="0"/>
                <a:cs typeface="TheSans UHH Regular"/>
              </a:rPr>
              <a:t>titel</a:t>
            </a:r>
            <a:endParaRPr lang="de-DE" sz="1600" dirty="0">
              <a:solidFill>
                <a:prstClr val="black"/>
              </a:solidFill>
              <a:latin typeface="TheSans UHH" panose="020B0502050302020203" pitchFamily="34" charset="0"/>
              <a:cs typeface="TheSans UHH Regular"/>
            </a:endParaRPr>
          </a:p>
        </p:txBody>
      </p:sp>
      <p:sp>
        <p:nvSpPr>
          <p:cNvPr id="6" name="Textfeld 5"/>
          <p:cNvSpPr txBox="1"/>
          <p:nvPr userDrawn="1"/>
        </p:nvSpPr>
        <p:spPr>
          <a:xfrm>
            <a:off x="7934528" y="6385368"/>
            <a:ext cx="1187457" cy="338554"/>
          </a:xfrm>
          <a:prstGeom prst="rect">
            <a:avLst/>
          </a:prstGeom>
          <a:noFill/>
        </p:spPr>
        <p:txBody>
          <a:bodyPr wrap="square" rtlCol="0" anchor="ctr">
            <a:spAutoFit/>
          </a:bodyPr>
          <a:lstStyle/>
          <a:p>
            <a:r>
              <a:rPr lang="de-DE" sz="1600" cap="small" spc="60" dirty="0" smtClean="0">
                <a:solidFill>
                  <a:prstClr val="black">
                    <a:lumMod val="75000"/>
                    <a:lumOff val="25000"/>
                  </a:prstClr>
                </a:solidFill>
                <a:latin typeface="TheSans UHH" panose="020B0502050302020203" pitchFamily="34" charset="0"/>
                <a:cs typeface="TheSans UHH Regular"/>
              </a:rPr>
              <a:t>seite </a:t>
            </a:r>
            <a:fld id="{2C7B7096-1469-46EF-AE2A-CDC315848D29}" type="slidenum">
              <a:rPr lang="de-DE" sz="1300" cap="small" spc="60" smtClean="0">
                <a:solidFill>
                  <a:prstClr val="black">
                    <a:lumMod val="75000"/>
                    <a:lumOff val="25000"/>
                  </a:prstClr>
                </a:solidFill>
                <a:latin typeface="TheSans UHH" panose="020B0502050302020203" pitchFamily="34" charset="0"/>
                <a:cs typeface="TheSans UHH Regular"/>
              </a:rPr>
              <a:pPr/>
              <a:t>‹Nr.›</a:t>
            </a:fld>
            <a:endParaRPr lang="de-DE" sz="1300" cap="small" spc="60" dirty="0">
              <a:solidFill>
                <a:prstClr val="black">
                  <a:lumMod val="75000"/>
                  <a:lumOff val="25000"/>
                </a:prstClr>
              </a:solidFill>
              <a:latin typeface="TheSans UHH" panose="020B0502050302020203" pitchFamily="34" charset="0"/>
              <a:cs typeface="TheSans UHH Regular"/>
            </a:endParaRPr>
          </a:p>
        </p:txBody>
      </p:sp>
      <p:pic>
        <p:nvPicPr>
          <p:cNvPr id="8" name="Bild 3" descr="UHH_Plakat_A4_Wortmarken_WiSo.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2166" y="488427"/>
            <a:ext cx="1570946" cy="477250"/>
          </a:xfrm>
          <a:prstGeom prst="rect">
            <a:avLst/>
          </a:prstGeom>
          <a:ln>
            <a:noFill/>
          </a:ln>
        </p:spPr>
      </p:pic>
    </p:spTree>
    <p:extLst>
      <p:ext uri="{BB962C8B-B14F-4D97-AF65-F5344CB8AC3E}">
        <p14:creationId xmlns:p14="http://schemas.microsoft.com/office/powerpoint/2010/main" val="1078255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alt mit Grafik">
    <p:spTree>
      <p:nvGrpSpPr>
        <p:cNvPr id="1" name=""/>
        <p:cNvGrpSpPr/>
        <p:nvPr/>
      </p:nvGrpSpPr>
      <p:grpSpPr>
        <a:xfrm>
          <a:off x="0" y="0"/>
          <a:ext cx="0" cy="0"/>
          <a:chOff x="0" y="0"/>
          <a:chExt cx="0" cy="0"/>
        </a:xfrm>
      </p:grpSpPr>
      <p:pic>
        <p:nvPicPr>
          <p:cNvPr id="7" name="Grafik 25" descr="101026_hh-karte-blue.pn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86847" y="1396429"/>
            <a:ext cx="4900612" cy="471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feld 6"/>
          <p:cNvSpPr txBox="1">
            <a:spLocks noChangeArrowheads="1"/>
          </p:cNvSpPr>
          <p:nvPr userDrawn="1"/>
        </p:nvSpPr>
        <p:spPr bwMode="auto">
          <a:xfrm>
            <a:off x="666377" y="2092023"/>
            <a:ext cx="2428875" cy="404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120000"/>
              </a:lnSpc>
            </a:pPr>
            <a:r>
              <a:rPr lang="de-DE" sz="1200" dirty="0">
                <a:solidFill>
                  <a:prstClr val="black">
                    <a:lumMod val="65000"/>
                    <a:lumOff val="35000"/>
                  </a:prstClr>
                </a:solidFill>
                <a:latin typeface="TheSans UHH" panose="020B0502050302020203" pitchFamily="34" charset="0"/>
                <a:cs typeface="TheSans UHH Regular"/>
              </a:rPr>
              <a:t>Universitäts-Campus</a:t>
            </a:r>
          </a:p>
          <a:p>
            <a:pPr eaLnBrk="1" hangingPunct="1">
              <a:lnSpc>
                <a:spcPct val="120000"/>
              </a:lnSpc>
            </a:pPr>
            <a:r>
              <a:rPr lang="de-DE" sz="1200" dirty="0">
                <a:solidFill>
                  <a:prstClr val="black">
                    <a:lumMod val="65000"/>
                    <a:lumOff val="35000"/>
                  </a:prstClr>
                </a:solidFill>
                <a:latin typeface="TheSans UHH" panose="020B0502050302020203" pitchFamily="34" charset="0"/>
                <a:cs typeface="TheSans UHH Regular"/>
              </a:rPr>
              <a:t>Lehrerprüfungsamt</a:t>
            </a:r>
          </a:p>
          <a:p>
            <a:pPr eaLnBrk="1" hangingPunct="1">
              <a:lnSpc>
                <a:spcPct val="120000"/>
              </a:lnSpc>
            </a:pPr>
            <a:r>
              <a:rPr lang="de-DE" sz="1200" dirty="0" err="1">
                <a:solidFill>
                  <a:prstClr val="black">
                    <a:lumMod val="65000"/>
                    <a:lumOff val="35000"/>
                  </a:prstClr>
                </a:solidFill>
                <a:latin typeface="TheSans UHH" panose="020B0502050302020203" pitchFamily="34" charset="0"/>
                <a:cs typeface="TheSans UHH Regular"/>
              </a:rPr>
              <a:t>Dept</a:t>
            </a:r>
            <a:r>
              <a:rPr lang="de-DE" sz="1200" dirty="0">
                <a:solidFill>
                  <a:prstClr val="black">
                    <a:lumMod val="65000"/>
                    <a:lumOff val="35000"/>
                  </a:prstClr>
                </a:solidFill>
                <a:latin typeface="TheSans UHH" panose="020B0502050302020203" pitchFamily="34" charset="0"/>
                <a:cs typeface="TheSans UHH Regular"/>
              </a:rPr>
              <a:t>. Physik und Gewächshaus</a:t>
            </a:r>
          </a:p>
          <a:p>
            <a:pPr eaLnBrk="1" hangingPunct="1">
              <a:lnSpc>
                <a:spcPct val="120000"/>
              </a:lnSpc>
            </a:pPr>
            <a:r>
              <a:rPr lang="de-DE" sz="1200" dirty="0">
                <a:solidFill>
                  <a:prstClr val="black">
                    <a:lumMod val="65000"/>
                    <a:lumOff val="35000"/>
                  </a:prstClr>
                </a:solidFill>
                <a:latin typeface="TheSans UHH" panose="020B0502050302020203" pitchFamily="34" charset="0"/>
                <a:cs typeface="TheSans UHH Regular"/>
              </a:rPr>
              <a:t>Campus-Center und LEXI</a:t>
            </a:r>
          </a:p>
          <a:p>
            <a:pPr eaLnBrk="1" hangingPunct="1">
              <a:lnSpc>
                <a:spcPct val="120000"/>
              </a:lnSpc>
            </a:pPr>
            <a:r>
              <a:rPr lang="de-DE" sz="1200" dirty="0">
                <a:solidFill>
                  <a:prstClr val="black">
                    <a:lumMod val="65000"/>
                    <a:lumOff val="35000"/>
                  </a:prstClr>
                </a:solidFill>
                <a:latin typeface="TheSans UHH" panose="020B0502050302020203" pitchFamily="34" charset="0"/>
                <a:cs typeface="TheSans UHH Regular"/>
              </a:rPr>
              <a:t>Bootshaus</a:t>
            </a:r>
          </a:p>
          <a:p>
            <a:pPr eaLnBrk="1" hangingPunct="1">
              <a:lnSpc>
                <a:spcPct val="120000"/>
              </a:lnSpc>
            </a:pPr>
            <a:r>
              <a:rPr lang="de-DE" sz="1200" dirty="0">
                <a:solidFill>
                  <a:prstClr val="black">
                    <a:lumMod val="65000"/>
                    <a:lumOff val="35000"/>
                  </a:prstClr>
                </a:solidFill>
                <a:latin typeface="TheSans UHH" panose="020B0502050302020203" pitchFamily="34" charset="0"/>
                <a:cs typeface="TheSans UHH Regular"/>
              </a:rPr>
              <a:t>Bootshaus</a:t>
            </a:r>
          </a:p>
          <a:p>
            <a:pPr eaLnBrk="1" hangingPunct="1">
              <a:lnSpc>
                <a:spcPct val="120000"/>
              </a:lnSpc>
            </a:pPr>
            <a:r>
              <a:rPr lang="de-DE" sz="1200" dirty="0" err="1">
                <a:solidFill>
                  <a:prstClr val="black">
                    <a:lumMod val="65000"/>
                    <a:lumOff val="35000"/>
                  </a:prstClr>
                </a:solidFill>
                <a:latin typeface="TheSans UHH" panose="020B0502050302020203" pitchFamily="34" charset="0"/>
                <a:cs typeface="TheSans UHH Regular"/>
              </a:rPr>
              <a:t>Warburghaus</a:t>
            </a:r>
            <a:endParaRPr lang="de-DE" sz="1200" dirty="0">
              <a:solidFill>
                <a:prstClr val="black">
                  <a:lumMod val="65000"/>
                  <a:lumOff val="35000"/>
                </a:prstClr>
              </a:solidFill>
              <a:latin typeface="TheSans UHH" panose="020B0502050302020203" pitchFamily="34" charset="0"/>
              <a:cs typeface="TheSans UHH Regular"/>
            </a:endParaRPr>
          </a:p>
          <a:p>
            <a:pPr eaLnBrk="1" hangingPunct="1">
              <a:lnSpc>
                <a:spcPct val="120000"/>
              </a:lnSpc>
            </a:pPr>
            <a:r>
              <a:rPr lang="de-DE" sz="1200" dirty="0">
                <a:solidFill>
                  <a:prstClr val="black">
                    <a:lumMod val="65000"/>
                    <a:lumOff val="35000"/>
                  </a:prstClr>
                </a:solidFill>
                <a:latin typeface="TheSans UHH" panose="020B0502050302020203" pitchFamily="34" charset="0"/>
                <a:cs typeface="TheSans UHH Regular"/>
              </a:rPr>
              <a:t>Schwimmhalle</a:t>
            </a:r>
            <a:br>
              <a:rPr lang="de-DE" sz="1200" dirty="0">
                <a:solidFill>
                  <a:prstClr val="black">
                    <a:lumMod val="65000"/>
                    <a:lumOff val="35000"/>
                  </a:prstClr>
                </a:solidFill>
                <a:latin typeface="TheSans UHH" panose="020B0502050302020203" pitchFamily="34" charset="0"/>
                <a:cs typeface="TheSans UHH Regular"/>
              </a:rPr>
            </a:br>
            <a:r>
              <a:rPr lang="de-DE" sz="1200" dirty="0">
                <a:solidFill>
                  <a:prstClr val="black">
                    <a:lumMod val="65000"/>
                    <a:lumOff val="35000"/>
                  </a:prstClr>
                </a:solidFill>
                <a:latin typeface="TheSans UHH" panose="020B0502050302020203" pitchFamily="34" charset="0"/>
                <a:cs typeface="TheSans UHH Regular"/>
              </a:rPr>
              <a:t>Verfügungsgebäude</a:t>
            </a:r>
            <a:br>
              <a:rPr lang="de-DE" sz="1200" dirty="0">
                <a:solidFill>
                  <a:prstClr val="black">
                    <a:lumMod val="65000"/>
                    <a:lumOff val="35000"/>
                  </a:prstClr>
                </a:solidFill>
                <a:latin typeface="TheSans UHH" panose="020B0502050302020203" pitchFamily="34" charset="0"/>
                <a:cs typeface="TheSans UHH Regular"/>
              </a:rPr>
            </a:br>
            <a:r>
              <a:rPr lang="de-DE" sz="1200" dirty="0" err="1">
                <a:solidFill>
                  <a:prstClr val="black">
                    <a:lumMod val="65000"/>
                    <a:lumOff val="35000"/>
                  </a:prstClr>
                </a:solidFill>
                <a:latin typeface="TheSans UHH" panose="020B0502050302020203" pitchFamily="34" charset="0"/>
                <a:cs typeface="TheSans UHH Regular"/>
              </a:rPr>
              <a:t>WiSo</a:t>
            </a:r>
            <a:r>
              <a:rPr lang="de-DE" sz="1200" dirty="0">
                <a:solidFill>
                  <a:prstClr val="black">
                    <a:lumMod val="65000"/>
                    <a:lumOff val="35000"/>
                  </a:prstClr>
                </a:solidFill>
                <a:latin typeface="TheSans UHH" panose="020B0502050302020203" pitchFamily="34" charset="0"/>
                <a:cs typeface="TheSans UHH Regular"/>
              </a:rPr>
              <a:t>-Fakultät</a:t>
            </a:r>
            <a:br>
              <a:rPr lang="de-DE" sz="1200" dirty="0">
                <a:solidFill>
                  <a:prstClr val="black">
                    <a:lumMod val="65000"/>
                    <a:lumOff val="35000"/>
                  </a:prstClr>
                </a:solidFill>
                <a:latin typeface="TheSans UHH" panose="020B0502050302020203" pitchFamily="34" charset="0"/>
                <a:cs typeface="TheSans UHH Regular"/>
              </a:rPr>
            </a:br>
            <a:r>
              <a:rPr lang="de-DE" sz="1200" dirty="0">
                <a:solidFill>
                  <a:prstClr val="black">
                    <a:lumMod val="65000"/>
                    <a:lumOff val="35000"/>
                  </a:prstClr>
                </a:solidFill>
                <a:latin typeface="TheSans UHH" panose="020B0502050302020203" pitchFamily="34" charset="0"/>
                <a:cs typeface="TheSans UHH Regular"/>
              </a:rPr>
              <a:t>MIN-Fakultät</a:t>
            </a:r>
            <a:br>
              <a:rPr lang="de-DE" sz="1200" dirty="0">
                <a:solidFill>
                  <a:prstClr val="black">
                    <a:lumMod val="65000"/>
                    <a:lumOff val="35000"/>
                  </a:prstClr>
                </a:solidFill>
                <a:latin typeface="TheSans UHH" panose="020B0502050302020203" pitchFamily="34" charset="0"/>
                <a:cs typeface="TheSans UHH Regular"/>
              </a:rPr>
            </a:br>
            <a:r>
              <a:rPr lang="de-DE" sz="1200" dirty="0" err="1">
                <a:solidFill>
                  <a:prstClr val="black">
                    <a:lumMod val="65000"/>
                    <a:lumOff val="35000"/>
                  </a:prstClr>
                </a:solidFill>
                <a:latin typeface="TheSans UHH" panose="020B0502050302020203" pitchFamily="34" charset="0"/>
                <a:cs typeface="TheSans UHH Regular"/>
              </a:rPr>
              <a:t>Zeisehallen</a:t>
            </a:r>
            <a:r>
              <a:rPr lang="de-DE" sz="1200" dirty="0">
                <a:solidFill>
                  <a:prstClr val="black">
                    <a:lumMod val="65000"/>
                    <a:lumOff val="35000"/>
                  </a:prstClr>
                </a:solidFill>
                <a:latin typeface="TheSans UHH" panose="020B0502050302020203" pitchFamily="34" charset="0"/>
                <a:cs typeface="TheSans UHH Regular"/>
              </a:rPr>
              <a:t/>
            </a:r>
            <a:br>
              <a:rPr lang="de-DE" sz="1200" dirty="0">
                <a:solidFill>
                  <a:prstClr val="black">
                    <a:lumMod val="65000"/>
                    <a:lumOff val="35000"/>
                  </a:prstClr>
                </a:solidFill>
                <a:latin typeface="TheSans UHH" panose="020B0502050302020203" pitchFamily="34" charset="0"/>
                <a:cs typeface="TheSans UHH Regular"/>
              </a:rPr>
            </a:br>
            <a:r>
              <a:rPr lang="de-DE" sz="1200" dirty="0">
                <a:solidFill>
                  <a:prstClr val="black">
                    <a:lumMod val="65000"/>
                    <a:lumOff val="35000"/>
                  </a:prstClr>
                </a:solidFill>
                <a:latin typeface="TheSans UHH" panose="020B0502050302020203" pitchFamily="34" charset="0"/>
                <a:cs typeface="TheSans UHH Regular"/>
              </a:rPr>
              <a:t>Informatik</a:t>
            </a:r>
            <a:br>
              <a:rPr lang="de-DE" sz="1200" dirty="0">
                <a:solidFill>
                  <a:prstClr val="black">
                    <a:lumMod val="65000"/>
                    <a:lumOff val="35000"/>
                  </a:prstClr>
                </a:solidFill>
                <a:latin typeface="TheSans UHH" panose="020B0502050302020203" pitchFamily="34" charset="0"/>
                <a:cs typeface="TheSans UHH Regular"/>
              </a:rPr>
            </a:br>
            <a:r>
              <a:rPr lang="de-DE" sz="1200" dirty="0">
                <a:solidFill>
                  <a:prstClr val="black">
                    <a:lumMod val="65000"/>
                    <a:lumOff val="35000"/>
                  </a:prstClr>
                </a:solidFill>
                <a:latin typeface="TheSans UHH" panose="020B0502050302020203" pitchFamily="34" charset="0"/>
                <a:cs typeface="TheSans UHH Regular"/>
              </a:rPr>
              <a:t>Campus Bahrenfeld / DESY</a:t>
            </a:r>
            <a:br>
              <a:rPr lang="de-DE" sz="1200" dirty="0">
                <a:solidFill>
                  <a:prstClr val="black">
                    <a:lumMod val="65000"/>
                    <a:lumOff val="35000"/>
                  </a:prstClr>
                </a:solidFill>
                <a:latin typeface="TheSans UHH" panose="020B0502050302020203" pitchFamily="34" charset="0"/>
                <a:cs typeface="TheSans UHH Regular"/>
              </a:rPr>
            </a:br>
            <a:r>
              <a:rPr lang="de-DE" sz="1200" dirty="0">
                <a:solidFill>
                  <a:prstClr val="black">
                    <a:lumMod val="65000"/>
                    <a:lumOff val="35000"/>
                  </a:prstClr>
                </a:solidFill>
                <a:latin typeface="TheSans UHH" panose="020B0502050302020203" pitchFamily="34" charset="0"/>
                <a:cs typeface="TheSans UHH Regular"/>
              </a:rPr>
              <a:t>Botanik</a:t>
            </a:r>
            <a:br>
              <a:rPr lang="de-DE" sz="1200" dirty="0">
                <a:solidFill>
                  <a:prstClr val="black">
                    <a:lumMod val="65000"/>
                    <a:lumOff val="35000"/>
                  </a:prstClr>
                </a:solidFill>
                <a:latin typeface="TheSans UHH" panose="020B0502050302020203" pitchFamily="34" charset="0"/>
                <a:cs typeface="TheSans UHH Regular"/>
              </a:rPr>
            </a:br>
            <a:r>
              <a:rPr lang="de-DE" sz="1200" dirty="0">
                <a:solidFill>
                  <a:prstClr val="black">
                    <a:lumMod val="65000"/>
                    <a:lumOff val="35000"/>
                  </a:prstClr>
                </a:solidFill>
                <a:latin typeface="TheSans UHH" panose="020B0502050302020203" pitchFamily="34" charset="0"/>
                <a:cs typeface="TheSans UHH Regular"/>
              </a:rPr>
              <a:t>Holzbiologie</a:t>
            </a:r>
            <a:br>
              <a:rPr lang="de-DE" sz="1200" dirty="0">
                <a:solidFill>
                  <a:prstClr val="black">
                    <a:lumMod val="65000"/>
                    <a:lumOff val="35000"/>
                  </a:prstClr>
                </a:solidFill>
                <a:latin typeface="TheSans UHH" panose="020B0502050302020203" pitchFamily="34" charset="0"/>
                <a:cs typeface="TheSans UHH Regular"/>
              </a:rPr>
            </a:br>
            <a:r>
              <a:rPr lang="de-DE" sz="1200" dirty="0">
                <a:solidFill>
                  <a:prstClr val="black">
                    <a:lumMod val="65000"/>
                    <a:lumOff val="35000"/>
                  </a:prstClr>
                </a:solidFill>
                <a:latin typeface="TheSans UHH" panose="020B0502050302020203" pitchFamily="34" charset="0"/>
                <a:cs typeface="TheSans UHH Regular"/>
              </a:rPr>
              <a:t>Sternwarte</a:t>
            </a:r>
          </a:p>
          <a:p>
            <a:pPr eaLnBrk="1" hangingPunct="1"/>
            <a:endParaRPr lang="de-DE" sz="1200" dirty="0">
              <a:solidFill>
                <a:prstClr val="black">
                  <a:lumMod val="65000"/>
                  <a:lumOff val="35000"/>
                </a:prstClr>
              </a:solidFill>
              <a:latin typeface="Calibri" charset="0"/>
            </a:endParaRPr>
          </a:p>
        </p:txBody>
      </p:sp>
      <p:pic>
        <p:nvPicPr>
          <p:cNvPr id="9" name="Grafik 25" descr="Buchstaben.jp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10966" y="2163460"/>
            <a:ext cx="180975"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el 1"/>
          <p:cNvSpPr>
            <a:spLocks noGrp="1"/>
          </p:cNvSpPr>
          <p:nvPr userDrawn="1"/>
        </p:nvSpPr>
        <p:spPr bwMode="auto">
          <a:xfrm>
            <a:off x="372221" y="1285610"/>
            <a:ext cx="845723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2600" b="1" kern="1200">
                <a:solidFill>
                  <a:schemeClr val="tx1"/>
                </a:solidFill>
                <a:latin typeface="+mj-lt"/>
                <a:ea typeface="ＭＳ Ｐゴシック" charset="0"/>
                <a:cs typeface="+mj-cs"/>
              </a:defRPr>
            </a:lvl1pPr>
            <a:lvl2pPr algn="l" rtl="0" eaLnBrk="0" fontAlgn="base" hangingPunct="0">
              <a:spcBef>
                <a:spcPct val="0"/>
              </a:spcBef>
              <a:spcAft>
                <a:spcPct val="0"/>
              </a:spcAft>
              <a:defRPr sz="2600" b="1">
                <a:solidFill>
                  <a:schemeClr val="tx1"/>
                </a:solidFill>
                <a:latin typeface="Calibri" pitchFamily="34" charset="0"/>
                <a:ea typeface="ＭＳ Ｐゴシック" charset="0"/>
              </a:defRPr>
            </a:lvl2pPr>
            <a:lvl3pPr algn="l" rtl="0" eaLnBrk="0" fontAlgn="base" hangingPunct="0">
              <a:spcBef>
                <a:spcPct val="0"/>
              </a:spcBef>
              <a:spcAft>
                <a:spcPct val="0"/>
              </a:spcAft>
              <a:defRPr sz="2600" b="1">
                <a:solidFill>
                  <a:schemeClr val="tx1"/>
                </a:solidFill>
                <a:latin typeface="Calibri" pitchFamily="34" charset="0"/>
                <a:ea typeface="ＭＳ Ｐゴシック" charset="0"/>
              </a:defRPr>
            </a:lvl3pPr>
            <a:lvl4pPr algn="l" rtl="0" eaLnBrk="0" fontAlgn="base" hangingPunct="0">
              <a:spcBef>
                <a:spcPct val="0"/>
              </a:spcBef>
              <a:spcAft>
                <a:spcPct val="0"/>
              </a:spcAft>
              <a:defRPr sz="2600" b="1">
                <a:solidFill>
                  <a:schemeClr val="tx1"/>
                </a:solidFill>
                <a:latin typeface="Calibri" pitchFamily="34" charset="0"/>
                <a:ea typeface="ＭＳ Ｐゴシック" charset="0"/>
              </a:defRPr>
            </a:lvl4pPr>
            <a:lvl5pPr algn="l" rtl="0" eaLnBrk="0" fontAlgn="base" hangingPunct="0">
              <a:spcBef>
                <a:spcPct val="0"/>
              </a:spcBef>
              <a:spcAft>
                <a:spcPct val="0"/>
              </a:spcAft>
              <a:defRPr sz="2600" b="1">
                <a:solidFill>
                  <a:schemeClr val="tx1"/>
                </a:solidFill>
                <a:latin typeface="Calibri" pitchFamily="34" charset="0"/>
                <a:ea typeface="ＭＳ Ｐゴシック" charset="0"/>
              </a:defRPr>
            </a:lvl5pPr>
            <a:lvl6pPr marL="457200" algn="l" rtl="0" fontAlgn="base">
              <a:spcBef>
                <a:spcPct val="0"/>
              </a:spcBef>
              <a:spcAft>
                <a:spcPct val="0"/>
              </a:spcAft>
              <a:defRPr sz="2600" b="1">
                <a:solidFill>
                  <a:schemeClr val="tx1"/>
                </a:solidFill>
                <a:latin typeface="Calibri" pitchFamily="34" charset="0"/>
              </a:defRPr>
            </a:lvl6pPr>
            <a:lvl7pPr marL="914400" algn="l" rtl="0" fontAlgn="base">
              <a:spcBef>
                <a:spcPct val="0"/>
              </a:spcBef>
              <a:spcAft>
                <a:spcPct val="0"/>
              </a:spcAft>
              <a:defRPr sz="2600" b="1">
                <a:solidFill>
                  <a:schemeClr val="tx1"/>
                </a:solidFill>
                <a:latin typeface="Calibri" pitchFamily="34" charset="0"/>
              </a:defRPr>
            </a:lvl7pPr>
            <a:lvl8pPr marL="1371600" algn="l" rtl="0" fontAlgn="base">
              <a:spcBef>
                <a:spcPct val="0"/>
              </a:spcBef>
              <a:spcAft>
                <a:spcPct val="0"/>
              </a:spcAft>
              <a:defRPr sz="2600" b="1">
                <a:solidFill>
                  <a:schemeClr val="tx1"/>
                </a:solidFill>
                <a:latin typeface="Calibri" pitchFamily="34" charset="0"/>
              </a:defRPr>
            </a:lvl8pPr>
            <a:lvl9pPr marL="1828800" algn="l" rtl="0" fontAlgn="base">
              <a:spcBef>
                <a:spcPct val="0"/>
              </a:spcBef>
              <a:spcAft>
                <a:spcPct val="0"/>
              </a:spcAft>
              <a:defRPr sz="2600" b="1">
                <a:solidFill>
                  <a:schemeClr val="tx1"/>
                </a:solidFill>
                <a:latin typeface="Calibri" pitchFamily="34" charset="0"/>
              </a:defRPr>
            </a:lvl9pPr>
          </a:lstStyle>
          <a:p>
            <a:pPr eaLnBrk="1" hangingPunct="1"/>
            <a:r>
              <a:rPr lang="de-DE" dirty="0" smtClean="0">
                <a:solidFill>
                  <a:prstClr val="black">
                    <a:lumMod val="65000"/>
                    <a:lumOff val="35000"/>
                  </a:prstClr>
                </a:solidFill>
                <a:latin typeface="TheSans UHH" panose="020B0502050302020203" pitchFamily="34" charset="0"/>
                <a:cs typeface="TheSans UHH Regular"/>
              </a:rPr>
              <a:t>Standorte in Hamburg</a:t>
            </a:r>
            <a:endParaRPr lang="de-DE" dirty="0">
              <a:solidFill>
                <a:prstClr val="black">
                  <a:lumMod val="65000"/>
                  <a:lumOff val="35000"/>
                </a:prstClr>
              </a:solidFill>
              <a:latin typeface="TheSans UHH" panose="020B0502050302020203" pitchFamily="34" charset="0"/>
              <a:cs typeface="TheSans UHH Regular"/>
            </a:endParaRPr>
          </a:p>
        </p:txBody>
      </p:sp>
      <p:cxnSp>
        <p:nvCxnSpPr>
          <p:cNvPr id="12" name="Gerade Verbindung 11"/>
          <p:cNvCxnSpPr/>
          <p:nvPr userDrawn="1"/>
        </p:nvCxnSpPr>
        <p:spPr>
          <a:xfrm>
            <a:off x="0" y="1259103"/>
            <a:ext cx="9228844" cy="0"/>
          </a:xfrm>
          <a:prstGeom prst="line">
            <a:avLst/>
          </a:prstGeom>
          <a:ln>
            <a:solidFill>
              <a:srgbClr val="3697C2"/>
            </a:solidFill>
          </a:ln>
          <a:effectLst/>
        </p:spPr>
        <p:style>
          <a:lnRef idx="2">
            <a:schemeClr val="accent1"/>
          </a:lnRef>
          <a:fillRef idx="0">
            <a:schemeClr val="accent1"/>
          </a:fillRef>
          <a:effectRef idx="1">
            <a:schemeClr val="accent1"/>
          </a:effectRef>
          <a:fontRef idx="minor">
            <a:schemeClr val="tx1"/>
          </a:fontRef>
        </p:style>
      </p:cxnSp>
      <p:sp>
        <p:nvSpPr>
          <p:cNvPr id="18" name="Rechteck 17"/>
          <p:cNvSpPr/>
          <p:nvPr userDrawn="1"/>
        </p:nvSpPr>
        <p:spPr>
          <a:xfrm>
            <a:off x="380716" y="6436212"/>
            <a:ext cx="584134" cy="338554"/>
          </a:xfrm>
          <a:prstGeom prst="rect">
            <a:avLst/>
          </a:prstGeom>
        </p:spPr>
        <p:txBody>
          <a:bodyPr wrap="none">
            <a:spAutoFit/>
          </a:bodyPr>
          <a:lstStyle/>
          <a:p>
            <a:r>
              <a:rPr lang="de-DE" sz="1600" cap="small" spc="60" dirty="0" err="1">
                <a:solidFill>
                  <a:prstClr val="black">
                    <a:lumMod val="75000"/>
                    <a:lumOff val="25000"/>
                  </a:prstClr>
                </a:solidFill>
                <a:latin typeface="TheSans UHH" panose="020B0502050302020203" pitchFamily="34" charset="0"/>
                <a:cs typeface="TheSans UHH Regular"/>
              </a:rPr>
              <a:t>titel</a:t>
            </a:r>
            <a:endParaRPr lang="de-DE" sz="1600" dirty="0">
              <a:solidFill>
                <a:prstClr val="black"/>
              </a:solidFill>
              <a:latin typeface="TheSans UHH" panose="020B0502050302020203" pitchFamily="34" charset="0"/>
              <a:cs typeface="TheSans UHH Regular"/>
            </a:endParaRPr>
          </a:p>
        </p:txBody>
      </p:sp>
      <p:sp>
        <p:nvSpPr>
          <p:cNvPr id="19" name="Textfeld 18"/>
          <p:cNvSpPr txBox="1"/>
          <p:nvPr userDrawn="1"/>
        </p:nvSpPr>
        <p:spPr>
          <a:xfrm>
            <a:off x="7934528" y="6385368"/>
            <a:ext cx="1187457" cy="338554"/>
          </a:xfrm>
          <a:prstGeom prst="rect">
            <a:avLst/>
          </a:prstGeom>
          <a:noFill/>
        </p:spPr>
        <p:txBody>
          <a:bodyPr wrap="square" rtlCol="0" anchor="ctr">
            <a:spAutoFit/>
          </a:bodyPr>
          <a:lstStyle/>
          <a:p>
            <a:r>
              <a:rPr lang="de-DE" sz="1600" cap="small" spc="60" dirty="0" smtClean="0">
                <a:solidFill>
                  <a:prstClr val="black">
                    <a:lumMod val="75000"/>
                    <a:lumOff val="25000"/>
                  </a:prstClr>
                </a:solidFill>
                <a:latin typeface="TheSans UHH" panose="020B0502050302020203" pitchFamily="34" charset="0"/>
                <a:cs typeface="TheSans UHH Regular"/>
              </a:rPr>
              <a:t>seite </a:t>
            </a:r>
            <a:fld id="{2C7B7096-1469-46EF-AE2A-CDC315848D29}" type="slidenum">
              <a:rPr lang="de-DE" sz="1300" cap="small" spc="60" smtClean="0">
                <a:solidFill>
                  <a:prstClr val="black">
                    <a:lumMod val="75000"/>
                    <a:lumOff val="25000"/>
                  </a:prstClr>
                </a:solidFill>
                <a:latin typeface="TheSans UHH" panose="020B0502050302020203" pitchFamily="34" charset="0"/>
                <a:cs typeface="TheSans UHH Regular"/>
              </a:rPr>
              <a:pPr/>
              <a:t>‹Nr.›</a:t>
            </a:fld>
            <a:endParaRPr lang="de-DE" sz="1300" cap="small" spc="60" dirty="0">
              <a:solidFill>
                <a:prstClr val="black">
                  <a:lumMod val="75000"/>
                  <a:lumOff val="25000"/>
                </a:prstClr>
              </a:solidFill>
              <a:latin typeface="TheSans UHH" panose="020B0502050302020203" pitchFamily="34" charset="0"/>
              <a:cs typeface="TheSans UHH Regular"/>
            </a:endParaRPr>
          </a:p>
        </p:txBody>
      </p:sp>
      <p:pic>
        <p:nvPicPr>
          <p:cNvPr id="10" name="Bild 3" descr="UHH_Plakat_A4_Wortmarken_WiSo.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872166" y="488427"/>
            <a:ext cx="1570946" cy="477250"/>
          </a:xfrm>
          <a:prstGeom prst="rect">
            <a:avLst/>
          </a:prstGeom>
          <a:ln>
            <a:noFill/>
          </a:ln>
        </p:spPr>
      </p:pic>
    </p:spTree>
    <p:extLst>
      <p:ext uri="{BB962C8B-B14F-4D97-AF65-F5344CB8AC3E}">
        <p14:creationId xmlns:p14="http://schemas.microsoft.com/office/powerpoint/2010/main" val="2935007230"/>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slideLayout" Target="../slideLayouts/slideLayout4.xml"/><Relationship Id="rId7"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hteck 7"/>
          <p:cNvSpPr/>
          <p:nvPr userDrawn="1"/>
        </p:nvSpPr>
        <p:spPr>
          <a:xfrm>
            <a:off x="1" y="6213731"/>
            <a:ext cx="9144000" cy="6661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smtClean="0">
                <a:solidFill>
                  <a:prstClr val="white"/>
                </a:solidFill>
              </a:rPr>
              <a:t>v</a:t>
            </a:r>
            <a:endParaRPr lang="de-DE" dirty="0">
              <a:solidFill>
                <a:prstClr val="white"/>
              </a:solidFill>
            </a:endParaRPr>
          </a:p>
        </p:txBody>
      </p:sp>
      <p:pic>
        <p:nvPicPr>
          <p:cNvPr id="11" name="Bild 6"/>
          <p:cNvPicPr>
            <a:picLocks noChangeAspect="1"/>
          </p:cNvPicPr>
          <p:nvPr userDrawn="1"/>
        </p:nvPicPr>
        <p:blipFill>
          <a:blip r:embed="rId8" cstate="print"/>
          <a:stretch>
            <a:fillRect/>
          </a:stretch>
        </p:blipFill>
        <p:spPr>
          <a:xfrm>
            <a:off x="21896" y="-569335"/>
            <a:ext cx="2771800" cy="1962215"/>
          </a:xfrm>
          <a:prstGeom prst="rect">
            <a:avLst/>
          </a:prstGeom>
        </p:spPr>
      </p:pic>
    </p:spTree>
    <p:extLst>
      <p:ext uri="{BB962C8B-B14F-4D97-AF65-F5344CB8AC3E}">
        <p14:creationId xmlns:p14="http://schemas.microsoft.com/office/powerpoint/2010/main" val="1058823055"/>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13"/>
          <p:cNvPicPr>
            <a:picLocks noChangeAspect="1"/>
          </p:cNvPicPr>
          <p:nvPr/>
        </p:nvPicPr>
        <p:blipFill>
          <a:blip r:embed="rId2" cstate="print">
            <a:lum bright="70000" contrast="-70000"/>
          </a:blip>
          <a:srcRect t="129" b="129"/>
          <a:stretch>
            <a:fillRect/>
          </a:stretch>
        </p:blipFill>
        <p:spPr>
          <a:xfrm>
            <a:off x="0" y="1287810"/>
            <a:ext cx="9144000" cy="3077294"/>
          </a:xfrm>
          <a:prstGeom prst="rect">
            <a:avLst/>
          </a:prstGeom>
        </p:spPr>
      </p:pic>
      <p:sp>
        <p:nvSpPr>
          <p:cNvPr id="2" name="Titel 1"/>
          <p:cNvSpPr>
            <a:spLocks noGrp="1"/>
          </p:cNvSpPr>
          <p:nvPr>
            <p:ph type="title"/>
          </p:nvPr>
        </p:nvSpPr>
        <p:spPr>
          <a:xfrm>
            <a:off x="395536" y="2204864"/>
            <a:ext cx="8352928" cy="882973"/>
          </a:xfrm>
        </p:spPr>
        <p:txBody>
          <a:bodyPr/>
          <a:lstStyle/>
          <a:p>
            <a:pPr algn="ctr"/>
            <a:r>
              <a:rPr lang="en-US" dirty="1" sz="2800">
                <a:solidFill>
                  <a:srgbClr val="FF0000"/>
                </a:solidFill>
              </a:rPr>
              <a:t>Service Learning</a:t>
            </a:r>
            <a:r>
              <a:rPr lang="en-US" dirty="1" sz="2800"/>
              <a:t> − Development of Management Strategies for Practice Partners in Public and Nonprofit Management</a:t>
            </a:r>
          </a:p>
        </p:txBody>
      </p:sp>
      <p:sp>
        <p:nvSpPr>
          <p:cNvPr id="3" name="Rechteck 2"/>
          <p:cNvSpPr/>
          <p:nvPr/>
        </p:nvSpPr>
        <p:spPr>
          <a:xfrm>
            <a:off x="971600" y="4820493"/>
            <a:ext cx="7200800" cy="646331"/>
          </a:xfrm>
          <a:prstGeom prst="rect">
            <a:avLst/>
          </a:prstGeom>
        </p:spPr>
        <p:txBody>
          <a:bodyPr wrap="square">
            <a:spAutoFit/>
          </a:bodyPr>
          <a:lstStyle/>
          <a:p>
            <a:pPr algn="ctr"/>
            <a:r>
              <a:rPr lang="en-US" dirty="1"/>
              <a:t>Prof. Dr. Silke Boenigk</a:t>
            </a:r>
            <a:br>
              <a:rPr lang="en-US" dirty="1"/>
            </a:br>
            <a:r>
              <a:rPr lang="en-US" dirty="1"/>
              <a:t>Project overview</a:t>
            </a:r>
          </a:p>
        </p:txBody>
      </p:sp>
    </p:spTree>
    <p:extLst>
      <p:ext uri="{BB962C8B-B14F-4D97-AF65-F5344CB8AC3E}">
        <p14:creationId xmlns:p14="http://schemas.microsoft.com/office/powerpoint/2010/main" val="3692701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1"/>
              <a:t>Our practice partners to date:</a:t>
            </a:r>
          </a:p>
        </p:txBody>
      </p:sp>
      <p:pic>
        <p:nvPicPr>
          <p:cNvPr id="3" name="Picture 2" descr="oikos students for sustainable economics and management" title="Logo OIKOS Hambur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6070" y="2179711"/>
            <a:ext cx="1666875" cy="9144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NCL Stiftung für eine Zukunft ohne Kinderdemenz" title="Logo NCL Stiftung"/>
          <p:cNvPicPr>
            <a:picLocks noChangeAspect="1" noChangeArrowheads="1"/>
          </p:cNvPicPr>
          <p:nvPr/>
        </p:nvPicPr>
        <p:blipFill rotWithShape="1">
          <a:blip r:embed="rId3">
            <a:extLst>
              <a:ext uri="{28A0092B-C50C-407E-A947-70E740481C1C}">
                <a14:useLocalDpi xmlns:a14="http://schemas.microsoft.com/office/drawing/2010/main" val="0"/>
              </a:ext>
            </a:extLst>
          </a:blip>
          <a:srcRect r="26646"/>
          <a:stretch/>
        </p:blipFill>
        <p:spPr bwMode="auto">
          <a:xfrm>
            <a:off x="557465" y="2854884"/>
            <a:ext cx="2773833"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title="Logo Freiwilligen Netzwerk Harbur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4653136"/>
            <a:ext cx="2905125" cy="1038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descr="Aktivoli Landesnetzwerk Hamburg engagiert sich" title="Logo AKTIVOLI"/>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1920" y="4587548"/>
            <a:ext cx="1049461" cy="11693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feld 6"/>
          <p:cNvSpPr txBox="1"/>
          <p:nvPr/>
        </p:nvSpPr>
        <p:spPr>
          <a:xfrm>
            <a:off x="3347863" y="4869160"/>
            <a:ext cx="582211" cy="769441"/>
          </a:xfrm>
          <a:prstGeom prst="rect">
            <a:avLst/>
          </a:prstGeom>
          <a:noFill/>
        </p:spPr>
        <p:txBody>
          <a:bodyPr wrap="none" rtlCol="0">
            <a:spAutoFit/>
          </a:bodyPr>
          <a:lstStyle/>
          <a:p>
            <a:r>
              <a:rPr lang="en-US" dirty="1" sz="4400" b="1">
                <a:solidFill>
                  <a:schemeClr val="accent1">
                    <a:lumMod val="40000"/>
                    <a:lumOff val="60000"/>
                  </a:schemeClr>
                </a:solidFill>
              </a:rPr>
              <a:t>&amp;</a:t>
            </a:r>
          </a:p>
        </p:txBody>
      </p:sp>
      <p:pic>
        <p:nvPicPr>
          <p:cNvPr id="8" name="Picture 4" title="Logo Kinderkulturkarawan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56176" y="2813496"/>
            <a:ext cx="2562225" cy="942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5" descr="Diakoniecafé &quot;why not?&quot;" title="Logo why no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99592" y="4724771"/>
            <a:ext cx="2161147" cy="10582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2884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bwMode="auto">
          <a:xfrm>
            <a:off x="403319" y="4623359"/>
            <a:ext cx="8273135" cy="1541945"/>
          </a:xfrm>
          <a:prstGeom prst="rect">
            <a:avLst/>
          </a:prstGeom>
          <a:ln>
            <a:solidFill>
              <a:schemeClr val="bg1"/>
            </a:solidFill>
          </a:ln>
          <a:extLst>
            <a:ext uri="{FAA26D3D-D897-4be2-8F04-BA451C77F1D7}">
              <ma14:placeholderFlag xmlns:ma14="http://schemas.microsoft.com/office/mac/drawingml/2011/main" xmlns="" val="1"/>
            </a:ext>
          </a:extLst>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normAutofit/>
          </a:bodyPr>
          <a:lstStyle/>
          <a:p>
            <a:pPr algn="ctr" eaLnBrk="1" hangingPunct="1"/>
            <a:endParaRPr lang="en-US" dirty="0" smtClean="0">
              <a:solidFill>
                <a:schemeClr val="tx1">
                  <a:lumMod val="65000"/>
                  <a:lumOff val="35000"/>
                </a:schemeClr>
              </a:solidFill>
              <a:latin typeface="TheSans UHH" panose="020B0502050302020203" pitchFamily="34" charset="0"/>
              <a:cs typeface="TheSans UHH Regular"/>
            </a:endParaRPr>
          </a:p>
        </p:txBody>
      </p:sp>
      <p:sp>
        <p:nvSpPr>
          <p:cNvPr id="3" name="Rechteck 2"/>
          <p:cNvSpPr/>
          <p:nvPr/>
        </p:nvSpPr>
        <p:spPr bwMode="auto">
          <a:xfrm>
            <a:off x="403320" y="2276872"/>
            <a:ext cx="8273135" cy="2088232"/>
          </a:xfrm>
          <a:prstGeom prst="rect">
            <a:avLst/>
          </a:prstGeom>
          <a:ln/>
          <a:extLst>
            <a:ext uri="{FAA26D3D-D897-4be2-8F04-BA451C77F1D7}">
              <ma14:placeholderFlag xmlns:ma14="http://schemas.microsoft.com/office/mac/drawingml/2011/main" xmlns="" val="1"/>
            </a:ext>
          </a:extLst>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normAutofit/>
          </a:bodyPr>
          <a:lstStyle/>
          <a:p>
            <a:pPr algn="ctr" eaLnBrk="1" hangingPunct="1"/>
            <a:endParaRPr lang="en-US" dirty="0" smtClean="0">
              <a:solidFill>
                <a:schemeClr val="tx1">
                  <a:lumMod val="65000"/>
                  <a:lumOff val="35000"/>
                </a:schemeClr>
              </a:solidFill>
              <a:latin typeface="TheSans UHH" panose="020B0502050302020203" pitchFamily="34" charset="0"/>
              <a:cs typeface="TheSans UHH Regular"/>
            </a:endParaRPr>
          </a:p>
        </p:txBody>
      </p:sp>
      <p:sp>
        <p:nvSpPr>
          <p:cNvPr id="12" name="Rechteck 11"/>
          <p:cNvSpPr/>
          <p:nvPr/>
        </p:nvSpPr>
        <p:spPr>
          <a:xfrm>
            <a:off x="1907704" y="1513705"/>
            <a:ext cx="6480720" cy="451617"/>
          </a:xfrm>
          <a:prstGeom prst="rect">
            <a:avLst/>
          </a:prstGeom>
          <a:noFill/>
          <a:ln w="3175">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1" sz="2000" b="1">
                <a:solidFill>
                  <a:schemeClr val="tx1">
                    <a:lumMod val="65000"/>
                    <a:lumOff val="35000"/>
                  </a:schemeClr>
                </a:solidFill>
                <a:latin typeface="TheSans UHH Regular"/>
              </a:rPr>
              <a:t>Project:</a:t>
            </a:r>
            <a:r>
              <a:rPr lang="en-US" dirty="1" sz="2000" b="1">
                <a:solidFill>
                  <a:schemeClr val="tx1">
                    <a:lumMod val="65000"/>
                    <a:lumOff val="35000"/>
                  </a:schemeClr>
                </a:solidFill>
                <a:latin typeface="TheSans UHH Regular"/>
              </a:rPr>
              <a:t> </a:t>
            </a:r>
            <a:r>
              <a:rPr lang="en-US" dirty="1" sz="2000" b="1">
                <a:solidFill>
                  <a:schemeClr val="tx1">
                    <a:lumMod val="65000"/>
                    <a:lumOff val="35000"/>
                  </a:schemeClr>
                </a:solidFill>
                <a:latin typeface="TheSans UHH Regular"/>
              </a:rPr>
              <a:t>development of an internal communications strategy</a:t>
            </a:r>
          </a:p>
        </p:txBody>
      </p:sp>
      <p:sp>
        <p:nvSpPr>
          <p:cNvPr id="14" name="Rechteck 13"/>
          <p:cNvSpPr/>
          <p:nvPr/>
        </p:nvSpPr>
        <p:spPr>
          <a:xfrm>
            <a:off x="539552" y="2348880"/>
            <a:ext cx="8215562" cy="3456384"/>
          </a:xfrm>
          <a:prstGeom prst="rect">
            <a:avLst/>
          </a:prstGeom>
          <a:noFill/>
          <a:ln w="63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Aft>
                <a:spcPts val="600"/>
              </a:spcAft>
              <a:buClr>
                <a:srgbClr val="D60000"/>
              </a:buClr>
            </a:pPr>
            <a:r>
              <a:rPr lang="en-US" dirty="1" sz="1400" b="1">
                <a:solidFill>
                  <a:schemeClr val="tx1"/>
                </a:solidFill>
              </a:rPr>
              <a:t>Objective:</a:t>
            </a:r>
          </a:p>
          <a:p>
            <a:pPr>
              <a:spcAft>
                <a:spcPts val="600"/>
              </a:spcAft>
              <a:buClr>
                <a:srgbClr val="D60000"/>
              </a:buClr>
            </a:pPr>
            <a:r>
              <a:rPr lang="en-US" dirty="1" sz="1400">
                <a:solidFill>
                  <a:schemeClr val="tx1"/>
                </a:solidFill>
              </a:rPr>
              <a:t>Improved communication within the association.</a:t>
            </a:r>
            <a:r>
              <a:rPr lang="en-US" dirty="1" sz="1400">
                <a:solidFill>
                  <a:schemeClr val="tx1"/>
                </a:solidFill>
              </a:rPr>
              <a:t> </a:t>
            </a:r>
          </a:p>
          <a:p>
            <a:pPr marL="742950" lvl="1" indent="-285750">
              <a:spcAft>
                <a:spcPts val="600"/>
              </a:spcAft>
              <a:buClr>
                <a:srgbClr val="D60000"/>
              </a:buClr>
              <a:buFont typeface="Wingdings" pitchFamily="2" charset="2"/>
              <a:buChar char="§"/>
            </a:pPr>
            <a:r>
              <a:rPr lang="en-US" dirty="1" sz="1400">
                <a:solidFill>
                  <a:schemeClr val="tx1"/>
                </a:solidFill>
              </a:rPr>
              <a:t>Communication among board members</a:t>
            </a:r>
          </a:p>
          <a:p>
            <a:pPr marL="742950" lvl="1" indent="-285750">
              <a:spcAft>
                <a:spcPts val="600"/>
              </a:spcAft>
              <a:buClr>
                <a:srgbClr val="D60000"/>
              </a:buClr>
              <a:buFont typeface="Wingdings" pitchFamily="2" charset="2"/>
              <a:buChar char="§"/>
            </a:pPr>
            <a:r>
              <a:rPr lang="en-US" dirty="1" sz="1400">
                <a:solidFill>
                  <a:schemeClr val="tx1"/>
                </a:solidFill>
              </a:rPr>
              <a:t>Communication between the board and the projects</a:t>
            </a:r>
          </a:p>
          <a:p>
            <a:pPr marL="742950" lvl="1" indent="-285750">
              <a:spcAft>
                <a:spcPts val="600"/>
              </a:spcAft>
              <a:buClr>
                <a:srgbClr val="D60000"/>
              </a:buClr>
              <a:buFont typeface="Wingdings" pitchFamily="2" charset="2"/>
              <a:buChar char="§"/>
            </a:pPr>
            <a:r>
              <a:rPr lang="en-US" dirty="1" sz="1400">
                <a:solidFill>
                  <a:schemeClr val="tx1"/>
                </a:solidFill>
              </a:rPr>
              <a:t>Communication within the projects (project managers and project members)</a:t>
            </a:r>
            <a:r>
              <a:rPr lang="en-US" dirty="1" sz="1400">
                <a:solidFill>
                  <a:schemeClr val="tx1"/>
                </a:solidFill>
              </a:rPr>
              <a:t>	</a:t>
            </a:r>
          </a:p>
          <a:p>
            <a:pPr marL="285750" indent="-285750">
              <a:spcAft>
                <a:spcPts val="600"/>
              </a:spcAft>
              <a:buClr>
                <a:srgbClr val="D60000"/>
              </a:buClr>
              <a:buFont typeface="Wingdings" pitchFamily="2" charset="2"/>
              <a:buChar char="§"/>
            </a:pPr>
            <a:r>
              <a:rPr lang="en-US" dirty="1" sz="1400">
                <a:solidFill>
                  <a:schemeClr val="tx1"/>
                </a:solidFill>
              </a:rPr>
              <a:t>The current problems are to be evaluated on the basis of an analysis, and science-based improvements and solutions are to be proposed.</a:t>
            </a:r>
          </a:p>
          <a:p>
            <a:pPr>
              <a:spcAft>
                <a:spcPts val="600"/>
              </a:spcAft>
            </a:pPr>
            <a:endParaRPr lang="de-DE" sz="1400" b="1" dirty="0">
              <a:solidFill>
                <a:schemeClr val="tx1"/>
              </a:solidFill>
            </a:endParaRPr>
          </a:p>
          <a:p>
            <a:pPr>
              <a:spcAft>
                <a:spcPts val="600"/>
              </a:spcAft>
            </a:pPr>
            <a:r>
              <a:rPr lang="en-US" dirty="1" sz="1400" b="1">
                <a:solidFill>
                  <a:schemeClr val="tx1"/>
                </a:solidFill>
              </a:rPr>
              <a:t>Background:</a:t>
            </a:r>
          </a:p>
          <a:p>
            <a:pPr marL="285750" indent="-285750">
              <a:spcAft>
                <a:spcPts val="600"/>
              </a:spcAft>
              <a:buClr>
                <a:srgbClr val="D60000"/>
              </a:buClr>
              <a:buFont typeface="Wingdings" pitchFamily="2" charset="2"/>
              <a:buChar char="§"/>
            </a:pPr>
            <a:r>
              <a:rPr lang="en-US" dirty="1" sz="1400">
                <a:solidFill>
                  <a:schemeClr val="tx1"/>
                </a:solidFill>
              </a:rPr>
              <a:t>Mission to promote awareness of the opportunities and challenges in the area of sustainable development:</a:t>
            </a:r>
            <a:r>
              <a:rPr lang="en-US" dirty="1" sz="1400">
                <a:solidFill>
                  <a:schemeClr val="tx1"/>
                </a:solidFill>
              </a:rPr>
              <a:t> </a:t>
            </a:r>
            <a:r>
              <a:rPr lang="en-US" dirty="1" sz="1400">
                <a:solidFill>
                  <a:schemeClr val="tx1"/>
                </a:solidFill>
              </a:rPr>
              <a:t>making sustainability accessible as a fundamental topic for the university, for businesses, for public institutions, and for other initiatives.</a:t>
            </a:r>
            <a:r>
              <a:rPr lang="en-US" dirty="1" sz="1400">
                <a:solidFill>
                  <a:schemeClr val="tx1"/>
                </a:solidFill>
              </a:rPr>
              <a:t> </a:t>
            </a:r>
          </a:p>
          <a:p>
            <a:pPr marL="285750" indent="-285750">
              <a:spcAft>
                <a:spcPts val="600"/>
              </a:spcAft>
              <a:buClr>
                <a:srgbClr val="D60000"/>
              </a:buClr>
              <a:buFont typeface="Wingdings" pitchFamily="2" charset="2"/>
              <a:buChar char="§"/>
            </a:pPr>
            <a:r>
              <a:rPr lang="en-US" dirty="1" sz="1400">
                <a:solidFill>
                  <a:schemeClr val="tx1"/>
                </a:solidFill>
              </a:rPr>
              <a:t>oikos Hamburg is now a registered association with its own board and a variety of projects.</a:t>
            </a:r>
          </a:p>
          <a:p>
            <a:pPr marL="285750" indent="-285750">
              <a:spcAft>
                <a:spcPts val="600"/>
              </a:spcAft>
              <a:buClr>
                <a:srgbClr val="D60000"/>
              </a:buClr>
              <a:buFont typeface="Wingdings" pitchFamily="2" charset="2"/>
              <a:buChar char="§"/>
            </a:pPr>
            <a:endParaRPr lang="de-DE" sz="1400" dirty="0">
              <a:solidFill>
                <a:schemeClr val="tx1"/>
              </a:solidFill>
            </a:endParaRPr>
          </a:p>
        </p:txBody>
      </p:sp>
      <p:pic>
        <p:nvPicPr>
          <p:cNvPr id="5" name="Picture 2" descr="oikos students for sustainable economics and management" title="Logo oik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150" y="1276317"/>
            <a:ext cx="1408807" cy="772832"/>
          </a:xfrm>
          <a:prstGeom prst="rect">
            <a:avLst/>
          </a:prstGeom>
          <a:noFill/>
          <a:extLst>
            <a:ext uri="{909E8E84-426E-40DD-AFC4-6F175D3DCCD1}">
              <a14:hiddenFill xmlns:a14="http://schemas.microsoft.com/office/drawing/2010/main">
                <a:solidFill>
                  <a:srgbClr val="FFFFFF"/>
                </a:solidFill>
              </a14:hiddenFill>
            </a:ext>
          </a:extLst>
        </p:spPr>
      </p:pic>
      <p:sp>
        <p:nvSpPr>
          <p:cNvPr id="2" name="Rechteck 1"/>
          <p:cNvSpPr/>
          <p:nvPr/>
        </p:nvSpPr>
        <p:spPr bwMode="auto">
          <a:xfrm>
            <a:off x="251520" y="2636912"/>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rtlCol="0" anchor="ctr" anchorCtr="0" compatLnSpc="1">
            <a:prstTxWarp prst="textNoShape">
              <a:avLst/>
            </a:prstTxWarp>
            <a:normAutofit/>
          </a:bodyPr>
          <a:lstStyle/>
          <a:p>
            <a:pPr algn="ctr" eaLnBrk="1" hangingPunct="1"/>
            <a:endParaRPr lang="en-US" dirty="0" smtClean="0">
              <a:solidFill>
                <a:schemeClr val="tx1">
                  <a:lumMod val="65000"/>
                  <a:lumOff val="35000"/>
                </a:schemeClr>
              </a:solidFill>
              <a:latin typeface="TheSans UHH" panose="020B0502050302020203" pitchFamily="34" charset="0"/>
              <a:cs typeface="TheSans UHH Regular"/>
            </a:endParaRPr>
          </a:p>
        </p:txBody>
      </p:sp>
    </p:spTree>
    <p:extLst>
      <p:ext uri="{BB962C8B-B14F-4D97-AF65-F5344CB8AC3E}">
        <p14:creationId xmlns:p14="http://schemas.microsoft.com/office/powerpoint/2010/main" val="23352770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p:cNvSpPr/>
          <p:nvPr/>
        </p:nvSpPr>
        <p:spPr bwMode="auto">
          <a:xfrm>
            <a:off x="403320" y="2276872"/>
            <a:ext cx="8273135" cy="2255224"/>
          </a:xfrm>
          <a:prstGeom prst="rect">
            <a:avLst/>
          </a:prstGeom>
          <a:ln/>
          <a:extLst>
            <a:ext uri="{FAA26D3D-D897-4be2-8F04-BA451C77F1D7}">
              <ma14:placeholderFlag xmlns:ma14="http://schemas.microsoft.com/office/mac/drawingml/2011/main" xmlns="" val="1"/>
            </a:ext>
          </a:extLst>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normAutofit/>
          </a:bodyPr>
          <a:lstStyle/>
          <a:p>
            <a:pPr algn="ctr" eaLnBrk="1" hangingPunct="1"/>
            <a:endParaRPr lang="en-US" dirty="0" smtClean="0">
              <a:solidFill>
                <a:schemeClr val="tx1">
                  <a:lumMod val="65000"/>
                  <a:lumOff val="35000"/>
                </a:schemeClr>
              </a:solidFill>
              <a:latin typeface="TheSans UHH" panose="020B0502050302020203" pitchFamily="34" charset="0"/>
              <a:cs typeface="TheSans UHH Regular"/>
            </a:endParaRPr>
          </a:p>
        </p:txBody>
      </p:sp>
      <p:sp>
        <p:nvSpPr>
          <p:cNvPr id="7" name="Rechteck 6"/>
          <p:cNvSpPr/>
          <p:nvPr/>
        </p:nvSpPr>
        <p:spPr bwMode="auto">
          <a:xfrm>
            <a:off x="392759" y="4849887"/>
            <a:ext cx="8273135" cy="1777224"/>
          </a:xfrm>
          <a:prstGeom prst="rect">
            <a:avLst/>
          </a:prstGeom>
          <a:ln>
            <a:solidFill>
              <a:schemeClr val="bg1"/>
            </a:solidFill>
          </a:ln>
          <a:extLst>
            <a:ext uri="{FAA26D3D-D897-4be2-8F04-BA451C77F1D7}">
              <ma14:placeholderFlag xmlns:ma14="http://schemas.microsoft.com/office/mac/drawingml/2011/main" xmlns="" val="1"/>
            </a:ext>
          </a:extLst>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normAutofit/>
          </a:bodyPr>
          <a:lstStyle/>
          <a:p>
            <a:pPr algn="ctr" eaLnBrk="1" hangingPunct="1"/>
            <a:endParaRPr lang="en-US" dirty="0" smtClean="0">
              <a:solidFill>
                <a:schemeClr val="tx1">
                  <a:lumMod val="65000"/>
                  <a:lumOff val="35000"/>
                </a:schemeClr>
              </a:solidFill>
              <a:latin typeface="TheSans UHH" panose="020B0502050302020203" pitchFamily="34" charset="0"/>
              <a:cs typeface="TheSans UHH Regular"/>
            </a:endParaRPr>
          </a:p>
        </p:txBody>
      </p:sp>
      <p:sp>
        <p:nvSpPr>
          <p:cNvPr id="12" name="Rechteck 11"/>
          <p:cNvSpPr/>
          <p:nvPr/>
        </p:nvSpPr>
        <p:spPr>
          <a:xfrm>
            <a:off x="2915816" y="1530439"/>
            <a:ext cx="5976664" cy="451617"/>
          </a:xfrm>
          <a:prstGeom prst="rect">
            <a:avLst/>
          </a:prstGeom>
          <a:noFill/>
          <a:ln w="3175">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1" sz="2000" b="1">
                <a:solidFill>
                  <a:schemeClr val="tx1">
                    <a:lumMod val="65000"/>
                    <a:lumOff val="35000"/>
                  </a:schemeClr>
                </a:solidFill>
                <a:latin typeface="TheSans UHH Regular"/>
              </a:rPr>
              <a:t>Project:</a:t>
            </a:r>
            <a:r>
              <a:rPr lang="en-US" dirty="1" sz="2000" b="1">
                <a:solidFill>
                  <a:schemeClr val="tx1">
                    <a:lumMod val="65000"/>
                    <a:lumOff val="35000"/>
                  </a:schemeClr>
                </a:solidFill>
                <a:latin typeface="TheSans UHH Regular"/>
              </a:rPr>
              <a:t> </a:t>
            </a:r>
            <a:r>
              <a:rPr lang="en-US" dirty="1" sz="2000" b="1">
                <a:solidFill>
                  <a:schemeClr val="tx1">
                    <a:lumMod val="65000"/>
                    <a:lumOff val="35000"/>
                  </a:schemeClr>
                </a:solidFill>
                <a:latin typeface="TheSans UHH Regular"/>
              </a:rPr>
              <a:t>strategy for clear research and project communication</a:t>
            </a:r>
            <a:r>
              <a:rPr lang="en-US" dirty="1" sz="2000" b="1">
                <a:solidFill>
                  <a:schemeClr val="tx1">
                    <a:lumMod val="65000"/>
                    <a:lumOff val="35000"/>
                  </a:schemeClr>
                </a:solidFill>
                <a:latin typeface="TheSans UHH Regular"/>
              </a:rPr>
              <a:t>  </a:t>
            </a:r>
          </a:p>
        </p:txBody>
      </p:sp>
      <p:sp>
        <p:nvSpPr>
          <p:cNvPr id="14" name="Rechteck 13"/>
          <p:cNvSpPr/>
          <p:nvPr/>
        </p:nvSpPr>
        <p:spPr>
          <a:xfrm>
            <a:off x="467544" y="2299847"/>
            <a:ext cx="8322964" cy="3456384"/>
          </a:xfrm>
          <a:prstGeom prst="rect">
            <a:avLst/>
          </a:prstGeom>
          <a:noFill/>
          <a:ln w="63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Aft>
                <a:spcPts val="600"/>
              </a:spcAft>
              <a:buClr>
                <a:srgbClr val="D60000"/>
              </a:buClr>
            </a:pPr>
            <a:r>
              <a:rPr lang="en-US" dirty="1" sz="1400" b="1">
                <a:solidFill>
                  <a:schemeClr val="tx1"/>
                </a:solidFill>
              </a:rPr>
              <a:t>Objective:</a:t>
            </a:r>
          </a:p>
          <a:p>
            <a:pPr>
              <a:spcAft>
                <a:spcPts val="600"/>
              </a:spcAft>
              <a:buClr>
                <a:srgbClr val="D60000"/>
              </a:buClr>
            </a:pPr>
            <a:r>
              <a:rPr lang="en-US" dirty="1" sz="1400">
                <a:solidFill>
                  <a:schemeClr val="tx1"/>
                </a:solidFill>
              </a:rPr>
              <a:t>Identifying and conceptually developing a strategy for clear research and project communication.</a:t>
            </a:r>
            <a:r>
              <a:rPr lang="en-US" dirty="1" sz="1400">
                <a:solidFill>
                  <a:schemeClr val="tx1"/>
                </a:solidFill>
              </a:rPr>
              <a:t>  </a:t>
            </a:r>
          </a:p>
          <a:p>
            <a:pPr marL="285750" indent="-285750">
              <a:spcAft>
                <a:spcPts val="600"/>
              </a:spcAft>
              <a:buClr>
                <a:srgbClr val="D60000"/>
              </a:buClr>
              <a:buFont typeface="Wingdings" panose="05000000000000000000" pitchFamily="2" charset="2"/>
              <a:buChar char="§"/>
            </a:pPr>
            <a:r>
              <a:rPr lang="en-US" dirty="1" sz="1400">
                <a:solidFill>
                  <a:schemeClr val="tx1"/>
                </a:solidFill>
              </a:rPr>
              <a:t>Best-practice examples/other institutions</a:t>
            </a:r>
          </a:p>
          <a:p>
            <a:pPr marL="285750" indent="-285750">
              <a:spcAft>
                <a:spcPts val="600"/>
              </a:spcAft>
              <a:buClr>
                <a:srgbClr val="D60000"/>
              </a:buClr>
              <a:buFont typeface="Wingdings" panose="05000000000000000000" pitchFamily="2" charset="2"/>
              <a:buChar char="§"/>
            </a:pPr>
            <a:r>
              <a:rPr lang="en-US" dirty="1" sz="1400">
                <a:solidFill>
                  <a:schemeClr val="tx1"/>
                </a:solidFill>
              </a:rPr>
              <a:t>Challenges and prospects</a:t>
            </a:r>
          </a:p>
          <a:p>
            <a:pPr marL="285750" indent="-285750">
              <a:spcAft>
                <a:spcPts val="600"/>
              </a:spcAft>
              <a:buClr>
                <a:srgbClr val="D60000"/>
              </a:buClr>
              <a:buFont typeface="Wingdings" panose="05000000000000000000" pitchFamily="2" charset="2"/>
              <a:buChar char="§"/>
            </a:pPr>
            <a:r>
              <a:rPr lang="en-US" dirty="1" sz="1400">
                <a:solidFill>
                  <a:schemeClr val="tx1"/>
                </a:solidFill>
              </a:rPr>
              <a:t>Donor analysis</a:t>
            </a:r>
          </a:p>
          <a:p>
            <a:pPr marL="285750" indent="-285750">
              <a:spcAft>
                <a:spcPts val="600"/>
              </a:spcAft>
              <a:buClr>
                <a:srgbClr val="D60000"/>
              </a:buClr>
              <a:buFont typeface="Wingdings" panose="05000000000000000000" pitchFamily="2" charset="2"/>
              <a:buChar char="§"/>
            </a:pPr>
            <a:r>
              <a:rPr lang="en-US" dirty="1" sz="1400">
                <a:solidFill>
                  <a:schemeClr val="tx1"/>
                </a:solidFill>
              </a:rPr>
              <a:t>Development of a communications strategy</a:t>
            </a:r>
          </a:p>
          <a:p>
            <a:pPr marL="285750" indent="-285750">
              <a:spcAft>
                <a:spcPts val="600"/>
              </a:spcAft>
              <a:buClr>
                <a:srgbClr val="D60000"/>
              </a:buClr>
              <a:buFont typeface="Wingdings" panose="05000000000000000000" pitchFamily="2" charset="2"/>
              <a:buChar char="§"/>
            </a:pPr>
            <a:r>
              <a:rPr lang="en-US" dirty="1" sz="1400">
                <a:solidFill>
                  <a:schemeClr val="tx1"/>
                </a:solidFill>
              </a:rPr>
              <a:t>Concrete realization suggestions</a:t>
            </a:r>
            <a:r>
              <a:rPr lang="en-US" dirty="1" sz="1400">
                <a:solidFill>
                  <a:schemeClr val="tx1"/>
                </a:solidFill>
              </a:rPr>
              <a:t> </a:t>
            </a:r>
          </a:p>
          <a:p>
            <a:pPr>
              <a:spcAft>
                <a:spcPts val="600"/>
              </a:spcAft>
              <a:buClr>
                <a:srgbClr val="D60000"/>
              </a:buClr>
            </a:pPr>
            <a:endParaRPr lang="de-DE" sz="1400" b="1" dirty="0" smtClean="0">
              <a:solidFill>
                <a:schemeClr val="tx1"/>
              </a:solidFill>
            </a:endParaRPr>
          </a:p>
          <a:p>
            <a:pPr>
              <a:spcAft>
                <a:spcPts val="600"/>
              </a:spcAft>
              <a:buClr>
                <a:srgbClr val="D60000"/>
              </a:buClr>
            </a:pPr>
            <a:r>
              <a:rPr lang="en-US" dirty="1" sz="1400" b="1">
                <a:solidFill>
                  <a:schemeClr val="tx1"/>
                </a:solidFill>
              </a:rPr>
              <a:t>Background:</a:t>
            </a:r>
          </a:p>
          <a:p>
            <a:pPr marL="285750" indent="-285750">
              <a:spcAft>
                <a:spcPts val="600"/>
              </a:spcAft>
              <a:buClr>
                <a:srgbClr val="D60000"/>
              </a:buClr>
              <a:buFont typeface="Wingdings" pitchFamily="2" charset="2"/>
              <a:buChar char="§"/>
            </a:pPr>
            <a:r>
              <a:rPr lang="en-US" dirty="1" sz="1400">
                <a:solidFill>
                  <a:schemeClr val="tx1"/>
                </a:solidFill>
              </a:rPr>
              <a:t>NCL-Stiftung is a small, nonprofit foundation that promotes the development of a drug to combat the terminal juvenile dementia disease NCL.</a:t>
            </a:r>
            <a:r>
              <a:rPr lang="en-US" dirty="1" sz="1400">
                <a:solidFill>
                  <a:schemeClr val="tx1"/>
                </a:solidFill>
              </a:rPr>
              <a:t> </a:t>
            </a:r>
          </a:p>
          <a:p>
            <a:pPr marL="285750" indent="-285750">
              <a:spcAft>
                <a:spcPts val="600"/>
              </a:spcAft>
              <a:buClr>
                <a:srgbClr val="D60000"/>
              </a:buClr>
              <a:buFont typeface="Wingdings" pitchFamily="2" charset="2"/>
              <a:buChar char="§"/>
            </a:pPr>
            <a:r>
              <a:rPr lang="en-US" dirty="1" sz="1400">
                <a:solidFill>
                  <a:schemeClr val="tx1"/>
                </a:solidFill>
              </a:rPr>
              <a:t>NCL-Stiftung is funded solely by donations.</a:t>
            </a:r>
            <a:r>
              <a:rPr lang="en-US" dirty="1" sz="1400">
                <a:solidFill>
                  <a:schemeClr val="tx1"/>
                </a:solidFill>
              </a:rPr>
              <a:t> </a:t>
            </a:r>
            <a:r>
              <a:rPr lang="en-US" dirty="1" sz="1400">
                <a:solidFill>
                  <a:schemeClr val="tx1"/>
                </a:solidFill>
              </a:rPr>
              <a:t>Donor retention is therefore essential.</a:t>
            </a:r>
            <a:r>
              <a:rPr lang="en-US" dirty="1" sz="1400">
                <a:solidFill>
                  <a:schemeClr val="tx1"/>
                </a:solidFill>
              </a:rPr>
              <a:t> </a:t>
            </a:r>
          </a:p>
          <a:p>
            <a:pPr marL="285750" indent="-285750">
              <a:spcAft>
                <a:spcPts val="600"/>
              </a:spcAft>
              <a:buClr>
                <a:srgbClr val="D60000"/>
              </a:buClr>
              <a:buFont typeface="Wingdings" pitchFamily="2" charset="2"/>
              <a:buChar char="§"/>
            </a:pPr>
            <a:r>
              <a:rPr lang="en-US" dirty="1" sz="1400">
                <a:solidFill>
                  <a:schemeClr val="tx1"/>
                </a:solidFill>
              </a:rPr>
              <a:t>The specific challenge is getting donors interested in the topic of research and communicating the project’s progress in simple terms.</a:t>
            </a:r>
            <a:r>
              <a:rPr lang="en-US" dirty="1" sz="1400">
                <a:solidFill>
                  <a:schemeClr val="tx1"/>
                </a:solidFill>
              </a:rPr>
              <a:t> </a:t>
            </a:r>
          </a:p>
          <a:p>
            <a:pPr marL="285750" indent="-285750">
              <a:spcAft>
                <a:spcPts val="600"/>
              </a:spcAft>
              <a:buClr>
                <a:srgbClr val="D60000"/>
              </a:buClr>
              <a:buFont typeface="Wingdings" pitchFamily="2" charset="2"/>
              <a:buChar char="§"/>
            </a:pPr>
            <a:endParaRPr lang="de-DE" sz="1400" dirty="0">
              <a:solidFill>
                <a:schemeClr val="tx1"/>
              </a:solidFill>
            </a:endParaRPr>
          </a:p>
        </p:txBody>
      </p:sp>
      <p:pic>
        <p:nvPicPr>
          <p:cNvPr id="6" name="Picture 3" descr="Signatur-NCL-Stiftung für eine Zukunft ohne Kinderdememenz" title="Logo NCL Stiftung"/>
          <p:cNvPicPr>
            <a:picLocks noChangeAspect="1" noChangeArrowheads="1"/>
          </p:cNvPicPr>
          <p:nvPr/>
        </p:nvPicPr>
        <p:blipFill rotWithShape="1">
          <a:blip r:embed="rId2">
            <a:extLst>
              <a:ext uri="{28A0092B-C50C-407E-A947-70E740481C1C}">
                <a14:useLocalDpi xmlns:a14="http://schemas.microsoft.com/office/drawing/2010/main" val="0"/>
              </a:ext>
            </a:extLst>
          </a:blip>
          <a:srcRect r="26646"/>
          <a:stretch/>
        </p:blipFill>
        <p:spPr bwMode="auto">
          <a:xfrm>
            <a:off x="485049" y="1484784"/>
            <a:ext cx="2540589" cy="49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66766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p:cNvSpPr/>
          <p:nvPr/>
        </p:nvSpPr>
        <p:spPr bwMode="auto">
          <a:xfrm>
            <a:off x="403321" y="2276871"/>
            <a:ext cx="8280464" cy="2170131"/>
          </a:xfrm>
          <a:prstGeom prst="rect">
            <a:avLst/>
          </a:prstGeom>
          <a:ln/>
          <a:extLst>
            <a:ext uri="{FAA26D3D-D897-4be2-8F04-BA451C77F1D7}">
              <ma14:placeholderFlag xmlns:ma14="http://schemas.microsoft.com/office/mac/drawingml/2011/main" xmlns="" val="1"/>
            </a:ext>
          </a:extLst>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normAutofit/>
          </a:bodyPr>
          <a:lstStyle/>
          <a:p>
            <a:pPr algn="ctr" eaLnBrk="1" hangingPunct="1"/>
            <a:endParaRPr lang="en-US" dirty="0" smtClean="0">
              <a:solidFill>
                <a:schemeClr val="tx1">
                  <a:lumMod val="65000"/>
                  <a:lumOff val="35000"/>
                </a:schemeClr>
              </a:solidFill>
              <a:latin typeface="TheSans UHH" panose="020B0502050302020203" pitchFamily="34" charset="0"/>
              <a:cs typeface="TheSans UHH Regular"/>
            </a:endParaRPr>
          </a:p>
        </p:txBody>
      </p:sp>
      <p:sp>
        <p:nvSpPr>
          <p:cNvPr id="7" name="Rechteck 6"/>
          <p:cNvSpPr/>
          <p:nvPr/>
        </p:nvSpPr>
        <p:spPr bwMode="auto">
          <a:xfrm>
            <a:off x="422989" y="4725144"/>
            <a:ext cx="8273135" cy="1777224"/>
          </a:xfrm>
          <a:prstGeom prst="rect">
            <a:avLst/>
          </a:prstGeom>
          <a:ln>
            <a:solidFill>
              <a:schemeClr val="bg1"/>
            </a:solidFill>
          </a:ln>
          <a:extLst>
            <a:ext uri="{FAA26D3D-D897-4be2-8F04-BA451C77F1D7}">
              <ma14:placeholderFlag xmlns:ma14="http://schemas.microsoft.com/office/mac/drawingml/2011/main" xmlns="" val="1"/>
            </a:ext>
          </a:extLst>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normAutofit/>
          </a:bodyPr>
          <a:lstStyle/>
          <a:p>
            <a:pPr algn="ctr" eaLnBrk="1" hangingPunct="1"/>
            <a:endParaRPr lang="en-US" dirty="0" smtClean="0">
              <a:solidFill>
                <a:schemeClr val="tx1">
                  <a:lumMod val="65000"/>
                  <a:lumOff val="35000"/>
                </a:schemeClr>
              </a:solidFill>
              <a:latin typeface="TheSans UHH" panose="020B0502050302020203" pitchFamily="34" charset="0"/>
              <a:cs typeface="TheSans UHH Regular"/>
            </a:endParaRPr>
          </a:p>
        </p:txBody>
      </p:sp>
      <p:sp>
        <p:nvSpPr>
          <p:cNvPr id="2" name="Title 1"/>
          <p:cNvSpPr>
            <a:spLocks noGrp="1"/>
          </p:cNvSpPr>
          <p:nvPr>
            <p:ph type="title"/>
          </p:nvPr>
        </p:nvSpPr>
        <p:spPr>
          <a:xfrm>
            <a:off x="2483768" y="1414015"/>
            <a:ext cx="6047765" cy="882973"/>
          </a:xfrm>
        </p:spPr>
        <p:txBody>
          <a:bodyPr/>
          <a:lstStyle/>
          <a:p>
            <a:r>
              <a:rPr lang="en-US" dirty="1" sz="2000"/>
              <a:t>Organization and profitability of the social cafe “why not?”</a:t>
            </a:r>
            <a:br>
              <a:rPr lang="en-US" dirty="1" sz="2000"/>
            </a:br>
            <a:br>
              <a:rPr lang="en-US" dirty="1" sz="2000"/>
            </a:br>
            <a:br>
              <a:rPr lang="en-US" dirty="1" sz="2000">
                <a:ea typeface=""/>
                <a:cs typeface="+mn-cs"/>
              </a:rPr>
            </a:br>
          </a:p>
        </p:txBody>
      </p:sp>
      <p:sp>
        <p:nvSpPr>
          <p:cNvPr id="6" name="Rechteck 13"/>
          <p:cNvSpPr/>
          <p:nvPr/>
        </p:nvSpPr>
        <p:spPr>
          <a:xfrm>
            <a:off x="467544" y="2420888"/>
            <a:ext cx="8322964" cy="3456384"/>
          </a:xfrm>
          <a:prstGeom prst="rect">
            <a:avLst/>
          </a:prstGeom>
          <a:noFill/>
          <a:ln w="63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Aft>
                <a:spcPts val="600"/>
              </a:spcAft>
              <a:buClr>
                <a:srgbClr val="D60000"/>
              </a:buClr>
            </a:pPr>
            <a:r>
              <a:rPr lang="en-US" dirty="1" sz="1400" b="1">
                <a:solidFill>
                  <a:schemeClr val="tx1"/>
                </a:solidFill>
              </a:rPr>
              <a:t>Objective:</a:t>
            </a:r>
          </a:p>
          <a:p>
            <a:pPr>
              <a:spcAft>
                <a:spcPts val="600"/>
              </a:spcAft>
              <a:buClr>
                <a:srgbClr val="D60000"/>
              </a:buClr>
            </a:pPr>
            <a:r>
              <a:rPr lang="en-US" dirty="1" sz="1400">
                <a:solidFill>
                  <a:schemeClr val="tx1"/>
                </a:solidFill>
              </a:rPr>
              <a:t>Drawing up an overall concept for optimization of the cafe’s work.</a:t>
            </a:r>
            <a:r>
              <a:rPr lang="en-US" dirty="1" sz="1400">
                <a:solidFill>
                  <a:schemeClr val="tx1"/>
                </a:solidFill>
              </a:rPr>
              <a:t> </a:t>
            </a:r>
          </a:p>
          <a:p>
            <a:pPr marL="285750" indent="-285750">
              <a:spcAft>
                <a:spcPts val="600"/>
              </a:spcAft>
              <a:buClr>
                <a:srgbClr val="D60000"/>
              </a:buClr>
              <a:buFont typeface="Wingdings" panose="05000000000000000000" pitchFamily="2" charset="2"/>
              <a:buChar char="§"/>
            </a:pPr>
            <a:r>
              <a:rPr lang="en-US" dirty="1" sz="1400">
                <a:solidFill>
                  <a:schemeClr val="tx1"/>
                </a:solidFill>
              </a:rPr>
              <a:t>How can a social cafe run exclusively by volunteers operate profitably?</a:t>
            </a:r>
          </a:p>
          <a:p>
            <a:pPr marL="285750" indent="-285750">
              <a:spcAft>
                <a:spcPts val="600"/>
              </a:spcAft>
              <a:buClr>
                <a:srgbClr val="D60000"/>
              </a:buClr>
              <a:buFont typeface="Wingdings" panose="05000000000000000000" pitchFamily="2" charset="2"/>
              <a:buChar char="§"/>
            </a:pPr>
            <a:r>
              <a:rPr lang="en-US" dirty="1" sz="1400">
                <a:solidFill>
                  <a:schemeClr val="tx1"/>
                </a:solidFill>
              </a:rPr>
              <a:t>Profitability</a:t>
            </a:r>
          </a:p>
          <a:p>
            <a:pPr marL="285750" indent="-285750">
              <a:spcAft>
                <a:spcPts val="600"/>
              </a:spcAft>
              <a:buClr>
                <a:srgbClr val="D60000"/>
              </a:buClr>
              <a:buFont typeface="Wingdings" panose="05000000000000000000" pitchFamily="2" charset="2"/>
              <a:buChar char="§"/>
            </a:pPr>
            <a:r>
              <a:rPr lang="en-US" dirty="1" sz="1400">
                <a:solidFill>
                  <a:schemeClr val="tx1"/>
                </a:solidFill>
              </a:rPr>
              <a:t>Organization</a:t>
            </a:r>
          </a:p>
          <a:p>
            <a:pPr marL="285750" indent="-285750">
              <a:spcAft>
                <a:spcPts val="600"/>
              </a:spcAft>
              <a:buClr>
                <a:srgbClr val="D60000"/>
              </a:buClr>
              <a:buFont typeface="Wingdings" panose="05000000000000000000" pitchFamily="2" charset="2"/>
              <a:buChar char="§"/>
            </a:pPr>
            <a:r>
              <a:rPr lang="en-US" dirty="1" sz="1400">
                <a:solidFill>
                  <a:schemeClr val="tx1"/>
                </a:solidFill>
              </a:rPr>
              <a:t>Public relations</a:t>
            </a:r>
          </a:p>
          <a:p>
            <a:pPr marL="285750" indent="-285750">
              <a:spcAft>
                <a:spcPts val="600"/>
              </a:spcAft>
              <a:buClr>
                <a:srgbClr val="D60000"/>
              </a:buClr>
              <a:buFont typeface="Wingdings" panose="05000000000000000000" pitchFamily="2" charset="2"/>
              <a:buChar char="§"/>
            </a:pPr>
            <a:r>
              <a:rPr lang="en-US" dirty="1" sz="1400">
                <a:solidFill>
                  <a:schemeClr val="tx1"/>
                </a:solidFill>
              </a:rPr>
              <a:t>Services</a:t>
            </a:r>
          </a:p>
          <a:p>
            <a:pPr>
              <a:spcAft>
                <a:spcPts val="600"/>
              </a:spcAft>
            </a:pPr>
            <a:endParaRPr lang="de-DE" sz="1400" b="1" dirty="0" smtClean="0">
              <a:solidFill>
                <a:schemeClr val="tx1"/>
              </a:solidFill>
            </a:endParaRPr>
          </a:p>
          <a:p>
            <a:pPr>
              <a:spcAft>
                <a:spcPts val="600"/>
              </a:spcAft>
            </a:pPr>
            <a:r>
              <a:rPr lang="en-US" dirty="1" sz="1400" b="1">
                <a:solidFill>
                  <a:schemeClr val="tx1"/>
                </a:solidFill>
              </a:rPr>
              <a:t>Background:</a:t>
            </a:r>
          </a:p>
          <a:p>
            <a:pPr marL="285750" indent="-285750">
              <a:spcAft>
                <a:spcPts val="600"/>
              </a:spcAft>
              <a:buClr>
                <a:srgbClr val="D60000"/>
              </a:buClr>
              <a:buFont typeface="Wingdings" pitchFamily="2" charset="2"/>
              <a:buChar char="§"/>
            </a:pPr>
            <a:r>
              <a:rPr lang="en-US" dirty="1" sz="1400">
                <a:solidFill>
                  <a:schemeClr val="tx1"/>
                </a:solidFill>
              </a:rPr>
              <a:t>The social welfare cafe “why not?” has existed since 1992 and serves as a meeting place for anyone and everyone.</a:t>
            </a:r>
            <a:r>
              <a:rPr lang="en-US" dirty="1" sz="1400">
                <a:solidFill>
                  <a:schemeClr val="tx1"/>
                </a:solidFill>
              </a:rPr>
              <a:t> </a:t>
            </a:r>
            <a:r>
              <a:rPr lang="en-US" dirty="1" sz="1400">
                <a:solidFill>
                  <a:schemeClr val="tx1"/>
                </a:solidFill>
              </a:rPr>
              <a:t>One of the primary objectives of “why not?” is to promote the integration of migrants and refugees.</a:t>
            </a:r>
          </a:p>
          <a:p>
            <a:pPr marL="285750" indent="-285750">
              <a:spcAft>
                <a:spcPts val="600"/>
              </a:spcAft>
              <a:buClr>
                <a:srgbClr val="D60000"/>
              </a:buClr>
              <a:buFont typeface="Wingdings" pitchFamily="2" charset="2"/>
              <a:buChar char="§"/>
            </a:pPr>
            <a:r>
              <a:rPr lang="en-US" dirty="1" sz="1400">
                <a:solidFill>
                  <a:schemeClr val="tx1"/>
                </a:solidFill>
              </a:rPr>
              <a:t>This objective is achieved on the basis of the cafe’s meeting work and, in particular, with German courses for approx. 180 people a week.</a:t>
            </a:r>
            <a:r>
              <a:rPr lang="en-US" dirty="1" sz="1400">
                <a:solidFill>
                  <a:schemeClr val="tx1"/>
                </a:solidFill>
              </a:rPr>
              <a:t> </a:t>
            </a:r>
            <a:r>
              <a:rPr lang="en-US" dirty="1" sz="1400">
                <a:solidFill>
                  <a:schemeClr val="tx1"/>
                </a:solidFill>
              </a:rPr>
              <a:t>It additionally offers a number of open services such as legal advice and open discussion groups.</a:t>
            </a:r>
          </a:p>
        </p:txBody>
      </p:sp>
      <p:pic>
        <p:nvPicPr>
          <p:cNvPr id="9" name="Picture 5" descr="Diakoniecafé &quot;why not?&quot;" title="Logo why n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694" y="1359471"/>
            <a:ext cx="2161147" cy="8323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1585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10"/>
          <p:cNvSpPr/>
          <p:nvPr/>
        </p:nvSpPr>
        <p:spPr bwMode="auto">
          <a:xfrm>
            <a:off x="403320" y="2276872"/>
            <a:ext cx="8273135" cy="2304256"/>
          </a:xfrm>
          <a:prstGeom prst="rect">
            <a:avLst/>
          </a:prstGeom>
          <a:ln/>
          <a:extLst>
            <a:ext uri="{FAA26D3D-D897-4be2-8F04-BA451C77F1D7}">
              <ma14:placeholderFlag xmlns:ma14="http://schemas.microsoft.com/office/mac/drawingml/2011/main" xmlns="" val="1"/>
            </a:ext>
          </a:extLst>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normAutofit/>
          </a:bodyPr>
          <a:lstStyle/>
          <a:p>
            <a:pPr algn="ctr" eaLnBrk="1" hangingPunct="1"/>
            <a:endParaRPr lang="en-US" dirty="0" smtClean="0">
              <a:solidFill>
                <a:schemeClr val="tx1">
                  <a:lumMod val="65000"/>
                  <a:lumOff val="35000"/>
                </a:schemeClr>
              </a:solidFill>
              <a:latin typeface="TheSans UHH" panose="020B0502050302020203" pitchFamily="34" charset="0"/>
              <a:cs typeface="TheSans UHH Regular"/>
            </a:endParaRPr>
          </a:p>
        </p:txBody>
      </p:sp>
      <p:sp>
        <p:nvSpPr>
          <p:cNvPr id="8" name="Textfeld 7"/>
          <p:cNvSpPr txBox="1"/>
          <p:nvPr/>
        </p:nvSpPr>
        <p:spPr>
          <a:xfrm>
            <a:off x="2963671" y="1311287"/>
            <a:ext cx="582211" cy="769441"/>
          </a:xfrm>
          <a:prstGeom prst="rect">
            <a:avLst/>
          </a:prstGeom>
          <a:solidFill>
            <a:schemeClr val="bg1"/>
          </a:solidFill>
        </p:spPr>
        <p:txBody>
          <a:bodyPr wrap="none" rtlCol="0">
            <a:spAutoFit/>
          </a:bodyPr>
          <a:lstStyle/>
          <a:p>
            <a:r>
              <a:rPr lang="en-US" dirty="1" sz="4400" b="1">
                <a:solidFill>
                  <a:schemeClr val="accent1">
                    <a:lumMod val="40000"/>
                    <a:lumOff val="60000"/>
                  </a:schemeClr>
                </a:solidFill>
              </a:rPr>
              <a:t>&amp;</a:t>
            </a:r>
          </a:p>
        </p:txBody>
      </p:sp>
      <p:sp>
        <p:nvSpPr>
          <p:cNvPr id="10" name="Rechteck 9"/>
          <p:cNvSpPr/>
          <p:nvPr/>
        </p:nvSpPr>
        <p:spPr bwMode="auto">
          <a:xfrm>
            <a:off x="403320" y="4868852"/>
            <a:ext cx="8273135" cy="1656492"/>
          </a:xfrm>
          <a:prstGeom prst="rect">
            <a:avLst/>
          </a:prstGeom>
          <a:ln>
            <a:solidFill>
              <a:schemeClr val="bg1"/>
            </a:solidFill>
          </a:ln>
          <a:extLst>
            <a:ext uri="{FAA26D3D-D897-4be2-8F04-BA451C77F1D7}">
              <ma14:placeholderFlag xmlns:ma14="http://schemas.microsoft.com/office/mac/drawingml/2011/main" xmlns="" val="1"/>
            </a:ext>
          </a:extLst>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normAutofit/>
          </a:bodyPr>
          <a:lstStyle/>
          <a:p>
            <a:pPr algn="ctr" eaLnBrk="1" hangingPunct="1"/>
            <a:endParaRPr lang="en-US" dirty="0" smtClean="0">
              <a:solidFill>
                <a:schemeClr val="tx1">
                  <a:lumMod val="65000"/>
                  <a:lumOff val="35000"/>
                </a:schemeClr>
              </a:solidFill>
              <a:latin typeface="TheSans UHH" panose="020B0502050302020203" pitchFamily="34" charset="0"/>
              <a:cs typeface="TheSans UHH Regular"/>
            </a:endParaRPr>
          </a:p>
        </p:txBody>
      </p:sp>
      <p:sp>
        <p:nvSpPr>
          <p:cNvPr id="2" name="Title 1"/>
          <p:cNvSpPr>
            <a:spLocks noGrp="1"/>
          </p:cNvSpPr>
          <p:nvPr>
            <p:ph type="title"/>
          </p:nvPr>
        </p:nvSpPr>
        <p:spPr>
          <a:xfrm>
            <a:off x="4510206" y="1345740"/>
            <a:ext cx="4248472" cy="882973"/>
          </a:xfrm>
        </p:spPr>
        <p:txBody>
          <a:bodyPr/>
          <a:lstStyle/>
          <a:p>
            <a:r>
              <a:rPr lang="en-US" dirty="1" sz="2000">
                <a:ea typeface=""/>
                <a:cs typeface="+mn-cs"/>
              </a:rPr>
              <a:t>Refugee aid:</a:t>
            </a:r>
            <a:r>
              <a:rPr lang="en-US" dirty="1" sz="2000">
                <a:ea typeface=""/>
                <a:cs typeface="+mn-cs"/>
              </a:rPr>
              <a:t> </a:t>
            </a:r>
            <a:r>
              <a:rPr lang="en-US" dirty="1" sz="2000">
                <a:ea typeface=""/>
                <a:cs typeface="+mn-cs"/>
              </a:rPr>
              <a:t>volunteer mediation cooperations</a:t>
            </a:r>
            <a:br>
              <a:rPr lang="en-US" dirty="1" sz="2000">
                <a:ea typeface=""/>
                <a:cs typeface="+mn-cs"/>
              </a:rPr>
            </a:br>
          </a:p>
        </p:txBody>
      </p:sp>
      <p:sp>
        <p:nvSpPr>
          <p:cNvPr id="6" name="Rechteck 13"/>
          <p:cNvSpPr/>
          <p:nvPr/>
        </p:nvSpPr>
        <p:spPr>
          <a:xfrm>
            <a:off x="467544" y="2398241"/>
            <a:ext cx="8322964" cy="3277167"/>
          </a:xfrm>
          <a:prstGeom prst="rect">
            <a:avLst/>
          </a:prstGeom>
          <a:noFill/>
          <a:ln w="63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68288" lvl="0" indent="-268288">
              <a:spcAft>
                <a:spcPts val="600"/>
              </a:spcAft>
            </a:pPr>
            <a:r>
              <a:rPr lang="en-US" dirty="1" sz="1400" b="1">
                <a:solidFill>
                  <a:schemeClr val="tx1"/>
                </a:solidFill>
              </a:rPr>
              <a:t>Objective:</a:t>
            </a:r>
          </a:p>
          <a:p>
            <a:pPr>
              <a:spcAft>
                <a:spcPts val="600"/>
              </a:spcAft>
              <a:buClr>
                <a:srgbClr val="D60000"/>
              </a:buClr>
            </a:pPr>
            <a:r>
              <a:rPr lang="en-US" dirty="1" sz="1400">
                <a:solidFill>
                  <a:schemeClr val="tx1"/>
                </a:solidFill>
              </a:rPr>
              <a:t>Studying the possibilities and requirements regarding cooperations for the mediation of volunteer mentors for refugees.</a:t>
            </a:r>
          </a:p>
          <a:p>
            <a:pPr marL="285750" indent="-285750">
              <a:spcAft>
                <a:spcPts val="600"/>
              </a:spcAft>
              <a:buClr>
                <a:srgbClr val="D60000"/>
              </a:buClr>
              <a:buFont typeface="Wingdings" pitchFamily="2" charset="2"/>
              <a:buChar char="§"/>
            </a:pPr>
            <a:r>
              <a:rPr lang="en-US" dirty="1" sz="1400">
                <a:solidFill>
                  <a:schemeClr val="tx1"/>
                </a:solidFill>
              </a:rPr>
              <a:t>Exploration of local mentoring projects for refugees</a:t>
            </a:r>
          </a:p>
          <a:p>
            <a:pPr marL="285750" indent="-285750">
              <a:spcAft>
                <a:spcPts val="600"/>
              </a:spcAft>
              <a:buClr>
                <a:srgbClr val="D60000"/>
              </a:buClr>
              <a:buFont typeface="Wingdings" pitchFamily="2" charset="2"/>
              <a:buChar char="§"/>
            </a:pPr>
            <a:r>
              <a:rPr lang="en-US" dirty="1" sz="1400">
                <a:solidFill>
                  <a:schemeClr val="tx1"/>
                </a:solidFill>
              </a:rPr>
              <a:t>Access routes for volunteers</a:t>
            </a:r>
          </a:p>
          <a:p>
            <a:pPr marL="285750" indent="-285750">
              <a:spcAft>
                <a:spcPts val="600"/>
              </a:spcAft>
              <a:buClr>
                <a:srgbClr val="D60000"/>
              </a:buClr>
              <a:buFont typeface="Wingdings" pitchFamily="2" charset="2"/>
              <a:buChar char="§"/>
            </a:pPr>
            <a:r>
              <a:rPr lang="en-US" dirty="1" sz="1400">
                <a:solidFill>
                  <a:schemeClr val="tx1"/>
                </a:solidFill>
              </a:rPr>
              <a:t>Awareness of volunteer agencies among full-time employees and volunteers</a:t>
            </a:r>
          </a:p>
          <a:p>
            <a:pPr marL="285750" indent="-285750">
              <a:spcAft>
                <a:spcPts val="600"/>
              </a:spcAft>
              <a:buClr>
                <a:srgbClr val="D60000"/>
              </a:buClr>
              <a:buFont typeface="Wingdings" pitchFamily="2" charset="2"/>
              <a:buChar char="§"/>
            </a:pPr>
            <a:r>
              <a:rPr lang="en-US" dirty="1" sz="1400">
                <a:solidFill>
                  <a:schemeClr val="tx1"/>
                </a:solidFill>
              </a:rPr>
              <a:t>Deriving concrete recommendations for action, taking into account the determined practices and resources</a:t>
            </a:r>
          </a:p>
          <a:p>
            <a:pPr marL="285750" indent="-285750">
              <a:spcAft>
                <a:spcPts val="600"/>
              </a:spcAft>
              <a:buClr>
                <a:srgbClr val="D60000"/>
              </a:buClr>
              <a:buFont typeface="Wingdings" pitchFamily="2" charset="2"/>
              <a:buChar char="§"/>
            </a:pPr>
            <a:endParaRPr lang="de-DE" sz="1400" dirty="0">
              <a:solidFill>
                <a:schemeClr val="tx1"/>
              </a:solidFill>
            </a:endParaRPr>
          </a:p>
          <a:p>
            <a:pPr>
              <a:spcAft>
                <a:spcPts val="600"/>
              </a:spcAft>
            </a:pPr>
            <a:r>
              <a:rPr lang="en-US" dirty="1" sz="1400" b="1">
                <a:solidFill>
                  <a:schemeClr val="tx1"/>
                </a:solidFill>
              </a:rPr>
              <a:t>Background:</a:t>
            </a:r>
          </a:p>
          <a:p>
            <a:pPr marL="285750" indent="-285750">
              <a:spcAft>
                <a:spcPts val="600"/>
              </a:spcAft>
              <a:buClr>
                <a:srgbClr val="D60000"/>
              </a:buClr>
              <a:buFont typeface="Wingdings" pitchFamily="2" charset="2"/>
              <a:buChar char="§"/>
            </a:pPr>
            <a:r>
              <a:rPr lang="en-US" dirty="1" sz="1400">
                <a:solidFill>
                  <a:schemeClr val="tx1"/>
                </a:solidFill>
              </a:rPr>
              <a:t>The Freiwilligennetzwerk Harburg and AKTIVOLI Wandsbek Freiwilligenzentrum volunteering organizations are easy-access contact points for the promotion of voluntary, civic engagement in Hamburg’s Harburg and Wandsbek districts.</a:t>
            </a:r>
          </a:p>
          <a:p>
            <a:pPr marL="285750" indent="-285750">
              <a:spcAft>
                <a:spcPts val="600"/>
              </a:spcAft>
              <a:buClr>
                <a:srgbClr val="D60000"/>
              </a:buClr>
              <a:buFont typeface="Wingdings" pitchFamily="2" charset="2"/>
              <a:buChar char="§"/>
            </a:pPr>
            <a:r>
              <a:rPr lang="en-US" dirty="1" sz="1400">
                <a:solidFill>
                  <a:schemeClr val="tx1"/>
                </a:solidFill>
              </a:rPr>
              <a:t>Both of the networks arrange refugee mentoring and allocate people wishing to get involved.</a:t>
            </a:r>
            <a:r>
              <a:rPr lang="en-US" dirty="1" sz="1400">
                <a:solidFill>
                  <a:schemeClr val="tx1"/>
                </a:solidFill>
              </a:rPr>
              <a:t> </a:t>
            </a:r>
          </a:p>
        </p:txBody>
      </p:sp>
      <p:pic>
        <p:nvPicPr>
          <p:cNvPr id="5" name="Picture 2" descr="Freiwilligennetzwerk Harburg zur Förderung von freiwilliger Flüchtlingshilfe" title="Logo freiwilligen netzwerk harbur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460" y="1332281"/>
            <a:ext cx="2442888" cy="6339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descr="Aktivoli Landesnetzwerk Hamburg engagniert sich für freiwillige Flüchtlingshilfe" title="Logo AKTIVOL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1880" y="1312655"/>
            <a:ext cx="864096" cy="9628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22961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p:cNvSpPr/>
          <p:nvPr/>
        </p:nvSpPr>
        <p:spPr bwMode="auto">
          <a:xfrm>
            <a:off x="403320" y="2276872"/>
            <a:ext cx="8273135" cy="1728192"/>
          </a:xfrm>
          <a:prstGeom prst="rect">
            <a:avLst/>
          </a:prstGeom>
          <a:ln/>
          <a:extLst>
            <a:ext uri="{FAA26D3D-D897-4be2-8F04-BA451C77F1D7}">
              <ma14:placeholderFlag xmlns:ma14="http://schemas.microsoft.com/office/mac/drawingml/2011/main" xmlns="" val="1"/>
            </a:ext>
          </a:extLst>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normAutofit/>
          </a:bodyPr>
          <a:lstStyle/>
          <a:p>
            <a:pPr algn="ctr" eaLnBrk="1" hangingPunct="1"/>
            <a:endParaRPr lang="en-US" dirty="0" smtClean="0">
              <a:solidFill>
                <a:schemeClr val="tx1">
                  <a:lumMod val="65000"/>
                  <a:lumOff val="35000"/>
                </a:schemeClr>
              </a:solidFill>
              <a:latin typeface="TheSans UHH" panose="020B0502050302020203" pitchFamily="34" charset="0"/>
              <a:cs typeface="TheSans UHH Regular"/>
            </a:endParaRPr>
          </a:p>
        </p:txBody>
      </p:sp>
      <p:sp>
        <p:nvSpPr>
          <p:cNvPr id="9" name="Rechteck 8"/>
          <p:cNvSpPr/>
          <p:nvPr/>
        </p:nvSpPr>
        <p:spPr bwMode="auto">
          <a:xfrm>
            <a:off x="403319" y="4365104"/>
            <a:ext cx="8273135" cy="2085861"/>
          </a:xfrm>
          <a:prstGeom prst="rect">
            <a:avLst/>
          </a:prstGeom>
          <a:ln>
            <a:solidFill>
              <a:schemeClr val="bg1"/>
            </a:solidFill>
          </a:ln>
          <a:extLst>
            <a:ext uri="{FAA26D3D-D897-4be2-8F04-BA451C77F1D7}">
              <ma14:placeholderFlag xmlns:ma14="http://schemas.microsoft.com/office/mac/drawingml/2011/main" xmlns="" val="1"/>
            </a:ext>
          </a:extLst>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normAutofit/>
          </a:bodyPr>
          <a:lstStyle/>
          <a:p>
            <a:pPr algn="ctr" eaLnBrk="1" hangingPunct="1"/>
            <a:endParaRPr lang="en-US" dirty="0" smtClean="0">
              <a:solidFill>
                <a:schemeClr val="tx1">
                  <a:lumMod val="65000"/>
                  <a:lumOff val="35000"/>
                </a:schemeClr>
              </a:solidFill>
              <a:latin typeface="TheSans UHH" panose="020B0502050302020203" pitchFamily="34" charset="0"/>
              <a:cs typeface="TheSans UHH Regular"/>
            </a:endParaRPr>
          </a:p>
        </p:txBody>
      </p:sp>
      <p:sp>
        <p:nvSpPr>
          <p:cNvPr id="6" name="Rechteck 13"/>
          <p:cNvSpPr/>
          <p:nvPr/>
        </p:nvSpPr>
        <p:spPr>
          <a:xfrm>
            <a:off x="434085" y="2420888"/>
            <a:ext cx="8322964" cy="3456384"/>
          </a:xfrm>
          <a:prstGeom prst="rect">
            <a:avLst/>
          </a:prstGeom>
          <a:noFill/>
          <a:ln w="63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68288" lvl="0" indent="-268288">
              <a:spcAft>
                <a:spcPts val="600"/>
              </a:spcAft>
            </a:pPr>
            <a:r>
              <a:rPr lang="en-US" dirty="1" sz="1400" b="1">
                <a:solidFill>
                  <a:schemeClr val="tx1"/>
                </a:solidFill>
              </a:rPr>
              <a:t>Objective:</a:t>
            </a:r>
          </a:p>
          <a:p>
            <a:pPr marL="742950" lvl="1" indent="-285750">
              <a:spcAft>
                <a:spcPts val="600"/>
              </a:spcAft>
              <a:buClr>
                <a:srgbClr val="D60000"/>
              </a:buClr>
              <a:buFont typeface="Wingdings" pitchFamily="2" charset="2"/>
              <a:buChar char="§"/>
            </a:pPr>
            <a:r>
              <a:rPr lang="en-US" dirty="1" sz="1400">
                <a:solidFill>
                  <a:schemeClr val="tx1"/>
                </a:solidFill>
              </a:rPr>
              <a:t>Developing and justifying a new corporate design for the organization KinderKulturKarawane e.V.</a:t>
            </a:r>
          </a:p>
          <a:p>
            <a:pPr marL="742950" lvl="1" indent="-285750">
              <a:spcAft>
                <a:spcPts val="600"/>
              </a:spcAft>
              <a:buClr>
                <a:srgbClr val="D60000"/>
              </a:buClr>
              <a:buFont typeface="Wingdings" pitchFamily="2" charset="2"/>
              <a:buChar char="§"/>
            </a:pPr>
            <a:r>
              <a:rPr lang="en-US" dirty="1" sz="1400">
                <a:solidFill>
                  <a:schemeClr val="tx1"/>
                </a:solidFill>
              </a:rPr>
              <a:t> </a:t>
            </a:r>
            <a:r>
              <a:rPr lang="en-US" dirty="1" sz="1400">
                <a:solidFill>
                  <a:schemeClr val="tx1"/>
                </a:solidFill>
              </a:rPr>
              <a:t>Does the corporate design “reach” all the key target groups?</a:t>
            </a:r>
          </a:p>
          <a:p>
            <a:pPr marL="742950" lvl="1" indent="-285750">
              <a:spcAft>
                <a:spcPts val="600"/>
              </a:spcAft>
              <a:buClr>
                <a:srgbClr val="D60000"/>
              </a:buClr>
              <a:buFont typeface="Wingdings" pitchFamily="2" charset="2"/>
              <a:buChar char="§"/>
            </a:pPr>
            <a:r>
              <a:rPr lang="en-US" dirty="1" sz="1400">
                <a:solidFill>
                  <a:schemeClr val="tx1"/>
                </a:solidFill>
              </a:rPr>
              <a:t>Who are the key target groups?</a:t>
            </a:r>
          </a:p>
          <a:p>
            <a:pPr marL="742950" lvl="1" indent="-285750">
              <a:spcAft>
                <a:spcPts val="600"/>
              </a:spcAft>
              <a:buClr>
                <a:srgbClr val="D60000"/>
              </a:buClr>
              <a:buFont typeface="Wingdings" pitchFamily="2" charset="2"/>
              <a:buChar char="§"/>
            </a:pPr>
            <a:r>
              <a:rPr lang="en-US" dirty="1" sz="1400">
                <a:solidFill>
                  <a:schemeClr val="tx1"/>
                </a:solidFill>
              </a:rPr>
              <a:t>Do the two projects need different corporate designs or can they be harmonized?</a:t>
            </a:r>
          </a:p>
          <a:p>
            <a:pPr marL="285750" indent="-285750">
              <a:spcAft>
                <a:spcPts val="600"/>
              </a:spcAft>
              <a:buClr>
                <a:srgbClr val="D60000"/>
              </a:buClr>
              <a:buFont typeface="Wingdings" pitchFamily="2" charset="2"/>
              <a:buChar char="§"/>
            </a:pPr>
            <a:endParaRPr lang="de-DE" sz="1400" dirty="0" smtClean="0">
              <a:solidFill>
                <a:schemeClr val="tx1"/>
              </a:solidFill>
            </a:endParaRPr>
          </a:p>
          <a:p>
            <a:pPr marL="285750" indent="-285750">
              <a:spcAft>
                <a:spcPts val="600"/>
              </a:spcAft>
              <a:buClr>
                <a:srgbClr val="D60000"/>
              </a:buClr>
              <a:buFont typeface="Wingdings" pitchFamily="2" charset="2"/>
              <a:buChar char="§"/>
            </a:pPr>
            <a:endParaRPr lang="de-DE" sz="1400" b="1" dirty="0" smtClean="0">
              <a:solidFill>
                <a:schemeClr val="tx1"/>
              </a:solidFill>
            </a:endParaRPr>
          </a:p>
          <a:p>
            <a:pPr>
              <a:spcAft>
                <a:spcPts val="600"/>
              </a:spcAft>
            </a:pPr>
            <a:r>
              <a:rPr lang="en-US" dirty="1" sz="1400" b="1">
                <a:solidFill>
                  <a:schemeClr val="tx1"/>
                </a:solidFill>
              </a:rPr>
              <a:t>Background:</a:t>
            </a:r>
          </a:p>
          <a:p>
            <a:pPr marL="285750" indent="-285750">
              <a:spcAft>
                <a:spcPts val="600"/>
              </a:spcAft>
              <a:buClr>
                <a:srgbClr val="D60000"/>
              </a:buClr>
              <a:buFont typeface="Wingdings" pitchFamily="2" charset="2"/>
              <a:buChar char="§"/>
            </a:pPr>
            <a:r>
              <a:rPr lang="en-US" dirty="1" sz="1400">
                <a:solidFill>
                  <a:schemeClr val="tx1"/>
                </a:solidFill>
              </a:rPr>
              <a:t>The organization KinderKulturKarawane offers schoolchildren a different perspective on the diversity of cultures around the world.</a:t>
            </a:r>
            <a:r>
              <a:rPr lang="en-US" dirty="1" sz="1400">
                <a:solidFill>
                  <a:schemeClr val="tx1"/>
                </a:solidFill>
              </a:rPr>
              <a:t> </a:t>
            </a:r>
            <a:r>
              <a:rPr lang="en-US" dirty="1" sz="1400">
                <a:solidFill>
                  <a:schemeClr val="tx1"/>
                </a:solidFill>
              </a:rPr>
              <a:t>Young artists from around the world help their peers over here to explore their untapped talents through theater, dance, music, and circus performances, strengthening their intercultural skills and encouraging them to take creative action for a more just world.</a:t>
            </a:r>
          </a:p>
          <a:p>
            <a:pPr marL="285750" indent="-285750">
              <a:spcAft>
                <a:spcPts val="600"/>
              </a:spcAft>
              <a:buClr>
                <a:srgbClr val="D60000"/>
              </a:buClr>
              <a:buFont typeface="Wingdings" pitchFamily="2" charset="2"/>
              <a:buChar char="§"/>
            </a:pPr>
            <a:r>
              <a:rPr lang="en-US" dirty="1" sz="1400">
                <a:solidFill>
                  <a:schemeClr val="tx1"/>
                </a:solidFill>
              </a:rPr>
              <a:t>There is also a specific climate justice project in Hamburg called creACTiv für Klimagerechtigkeit, which is embedded within education for sustainable development.</a:t>
            </a:r>
          </a:p>
        </p:txBody>
      </p:sp>
      <p:sp>
        <p:nvSpPr>
          <p:cNvPr id="5" name="Rechteck 11"/>
          <p:cNvSpPr/>
          <p:nvPr/>
        </p:nvSpPr>
        <p:spPr>
          <a:xfrm>
            <a:off x="3131840" y="1395578"/>
            <a:ext cx="6480720" cy="451617"/>
          </a:xfrm>
          <a:prstGeom prst="rect">
            <a:avLst/>
          </a:prstGeom>
          <a:noFill/>
          <a:ln w="3175">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1" sz="2000" b="1">
                <a:solidFill>
                  <a:schemeClr val="tx1">
                    <a:lumMod val="65000"/>
                    <a:lumOff val="35000"/>
                  </a:schemeClr>
                </a:solidFill>
                <a:latin typeface="TheSans UHH Regular"/>
              </a:rPr>
              <a:t>Project:</a:t>
            </a:r>
            <a:r>
              <a:rPr lang="en-US" dirty="1" sz="2000" b="1">
                <a:solidFill>
                  <a:schemeClr val="tx1">
                    <a:lumMod val="65000"/>
                    <a:lumOff val="35000"/>
                  </a:schemeClr>
                </a:solidFill>
                <a:latin typeface="TheSans UHH Regular"/>
              </a:rPr>
              <a:t> </a:t>
            </a:r>
            <a:r>
              <a:rPr lang="en-US" dirty="1" sz="2000" b="1">
                <a:solidFill>
                  <a:schemeClr val="tx1">
                    <a:lumMod val="65000"/>
                    <a:lumOff val="35000"/>
                  </a:schemeClr>
                </a:solidFill>
                <a:latin typeface="TheSans UHH Regular"/>
              </a:rPr>
              <a:t>development of a corporate design</a:t>
            </a:r>
          </a:p>
        </p:txBody>
      </p:sp>
      <p:pic>
        <p:nvPicPr>
          <p:cNvPr id="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085" y="1303721"/>
            <a:ext cx="2562225" cy="757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32268900"/>
      </p:ext>
    </p:extLst>
  </p:cSld>
  <p:clrMapOvr>
    <a:masterClrMapping/>
  </p:clrMapOvr>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a:lstStyle>
        <a:def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kumimoji="0" sz="3200" b="0" i="0" u="none" strike="noStrike" kern="1200" cap="none" spc="0" normalizeH="0" baseline="0" noProof="0" dirty="0" smtClean="0">
            <a:ln>
              <a:noFill/>
            </a:ln>
            <a:solidFill>
              <a:schemeClr val="tx1">
                <a:tint val="75000"/>
              </a:schemeClr>
            </a:solidFill>
            <a:effectLst/>
            <a:uLnTx/>
            <a:uFillTx/>
            <a:latin typeface="+mn-lt"/>
            <a:ea typeface="+mn-ea"/>
            <a:cs typeface="+mn-cs"/>
          </a:defRPr>
        </a:defPPr>
      </a:lstStyle>
    </a:txDef>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a:spPr>
      <a:bodyPr vert="horz" wrap="square" lIns="91440" tIns="45720" rIns="91440" bIns="45720" numCol="1" anchor="ctr" anchorCtr="0" compatLnSpc="1">
        <a:prstTxWarp prst="textNoShape">
          <a:avLst/>
        </a:prstTxWarp>
        <a:normAutofit/>
      </a:bodyPr>
      <a:lstStyle>
        <a:defPPr eaLnBrk="1" hangingPunct="1">
          <a:defRPr dirty="0" smtClean="0">
            <a:solidFill>
              <a:schemeClr val="tx1">
                <a:lumMod val="65000"/>
                <a:lumOff val="35000"/>
              </a:schemeClr>
            </a:solidFill>
            <a:latin typeface="TheSans UHH" panose="020B0502050302020203" pitchFamily="34" charset="0"/>
            <a:cs typeface="TheSans UHH Regular"/>
          </a:defRPr>
        </a:defPPr>
      </a:lstStyle>
    </a:spDef>
  </a:objectDefaults>
  <a:extraClrSchemeLst/>
</a:theme>
</file>

<file path=ppt/theme/theme3.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572</Words>
  <Application>Microsoft Office PowerPoint</Application>
  <PresentationFormat>Bildschirmpräsentation (4:3)</PresentationFormat>
  <Paragraphs>64</Paragraphs>
  <Slides>7</Slides>
  <Notes>1</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7</vt:i4>
      </vt:variant>
    </vt:vector>
  </HeadingPairs>
  <TitlesOfParts>
    <vt:vector size="16" baseType="lpstr">
      <vt:lpstr>ＭＳ Ｐゴシック</vt:lpstr>
      <vt:lpstr>Arial</vt:lpstr>
      <vt:lpstr>Calibri</vt:lpstr>
      <vt:lpstr>TheSans UHH</vt:lpstr>
      <vt:lpstr>TheSans UHH Regular</vt:lpstr>
      <vt:lpstr>Times New Roman</vt:lpstr>
      <vt:lpstr>Wingdings</vt:lpstr>
      <vt:lpstr>Larissa-Design</vt:lpstr>
      <vt:lpstr>Larissa</vt:lpstr>
      <vt:lpstr>Service Learning − Entwicklung von Management Strategien für Praxispartner im Public und Nonprofit Management</vt:lpstr>
      <vt:lpstr>Unsere bisherigen Partner aus der Praxis:</vt:lpstr>
      <vt:lpstr>PowerPoint-Präsentation</vt:lpstr>
      <vt:lpstr>PowerPoint-Präsentation</vt:lpstr>
      <vt:lpstr>Organisation und Wirtschaftlichkeit des sozialen Cafés why not?   </vt:lpstr>
      <vt:lpstr>Flüchtlingshilfe: Kooperationen in der Freiwilligenvermittlung </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Mayr, Marcel</dc:creator>
  <cp:lastModifiedBy>Reimer, Donate</cp:lastModifiedBy>
  <cp:revision>4910</cp:revision>
  <cp:lastPrinted>2017-04-18T11:50:31Z</cp:lastPrinted>
  <dcterms:created xsi:type="dcterms:W3CDTF">2008-12-16T10:49:35Z</dcterms:created>
  <dcterms:modified xsi:type="dcterms:W3CDTF">2020-05-05T11:48:47Z</dcterms:modified>
</cp:coreProperties>
</file>