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gif" ContentType="image/gif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  <p:sldMasterId id="2147484306" r:id="rId2"/>
    <p:sldMasterId id="2147484294" r:id="rId3"/>
    <p:sldMasterId id="2147483727" r:id="rId4"/>
    <p:sldMasterId id="2147483733" r:id="rId5"/>
  </p:sldMasterIdLst>
  <p:notesMasterIdLst>
    <p:notesMasterId r:id="rId33"/>
  </p:notesMasterIdLst>
  <p:handoutMasterIdLst>
    <p:handoutMasterId r:id="rId34"/>
  </p:handoutMasterIdLst>
  <p:sldIdLst>
    <p:sldId id="265" r:id="rId6"/>
    <p:sldId id="299" r:id="rId7"/>
    <p:sldId id="268" r:id="rId8"/>
    <p:sldId id="267" r:id="rId9"/>
    <p:sldId id="261" r:id="rId10"/>
    <p:sldId id="298" r:id="rId11"/>
    <p:sldId id="280" r:id="rId12"/>
    <p:sldId id="300" r:id="rId13"/>
    <p:sldId id="279" r:id="rId14"/>
    <p:sldId id="302" r:id="rId15"/>
    <p:sldId id="319" r:id="rId16"/>
    <p:sldId id="320" r:id="rId17"/>
    <p:sldId id="323" r:id="rId18"/>
    <p:sldId id="321" r:id="rId19"/>
    <p:sldId id="306" r:id="rId20"/>
    <p:sldId id="322" r:id="rId21"/>
    <p:sldId id="288" r:id="rId22"/>
    <p:sldId id="289" r:id="rId23"/>
    <p:sldId id="309" r:id="rId24"/>
    <p:sldId id="311" r:id="rId25"/>
    <p:sldId id="313" r:id="rId26"/>
    <p:sldId id="310" r:id="rId27"/>
    <p:sldId id="291" r:id="rId28"/>
    <p:sldId id="292" r:id="rId29"/>
    <p:sldId id="325" r:id="rId30"/>
    <p:sldId id="293" r:id="rId31"/>
    <p:sldId id="324" r:id="rId32"/>
  </p:sldIdLst>
  <p:sldSz cx="9144000" cy="6858000" type="screen4x3"/>
  <p:notesSz cx="6807200" cy="99393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01A"/>
    <a:srgbClr val="888888"/>
    <a:srgbClr val="DCDCDC"/>
    <a:srgbClr val="CCCCCC"/>
    <a:srgbClr val="B4B4B4"/>
    <a:srgbClr val="969696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4" autoAdjust="0"/>
    <p:restoredTop sz="96780" autoAdjust="0"/>
  </p:normalViewPr>
  <p:slideViewPr>
    <p:cSldViewPr>
      <p:cViewPr>
        <p:scale>
          <a:sx n="100" d="100"/>
          <a:sy n="100" d="100"/>
        </p:scale>
        <p:origin x="-168" y="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84" y="-102"/>
      </p:cViewPr>
      <p:guideLst>
        <p:guide orient="horz" pos="3131"/>
        <p:guide pos="214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0108" cy="496648"/>
          </a:xfrm>
          <a:prstGeom prst="rect">
            <a:avLst/>
          </a:prstGeom>
        </p:spPr>
        <p:txBody>
          <a:bodyPr vert="horz" lIns="91192" tIns="45596" rIns="91192" bIns="4559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5491" y="1"/>
            <a:ext cx="2950108" cy="496648"/>
          </a:xfrm>
          <a:prstGeom prst="rect">
            <a:avLst/>
          </a:prstGeom>
        </p:spPr>
        <p:txBody>
          <a:bodyPr vert="horz" lIns="91192" tIns="45596" rIns="91192" bIns="4559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2FF19D8-CA04-410B-8993-57ACD32A812B}" type="datetimeFigureOut">
              <a:rPr lang="de-DE"/>
              <a:pPr>
                <a:defRPr/>
              </a:pPr>
              <a:t>19.10.2015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41095"/>
            <a:ext cx="2950108" cy="496648"/>
          </a:xfrm>
          <a:prstGeom prst="rect">
            <a:avLst/>
          </a:prstGeom>
        </p:spPr>
        <p:txBody>
          <a:bodyPr vert="horz" lIns="91192" tIns="45596" rIns="91192" bIns="4559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5491" y="9441095"/>
            <a:ext cx="2950108" cy="496648"/>
          </a:xfrm>
          <a:prstGeom prst="rect">
            <a:avLst/>
          </a:prstGeom>
        </p:spPr>
        <p:txBody>
          <a:bodyPr vert="horz" lIns="91192" tIns="45596" rIns="91192" bIns="4559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B4391A0-40E7-4375-A536-EF3189CAFEB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0108" cy="496648"/>
          </a:xfrm>
          <a:prstGeom prst="rect">
            <a:avLst/>
          </a:prstGeom>
        </p:spPr>
        <p:txBody>
          <a:bodyPr vert="horz" lIns="95678" tIns="47839" rIns="95678" bIns="4783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5491" y="1"/>
            <a:ext cx="2950108" cy="496648"/>
          </a:xfrm>
          <a:prstGeom prst="rect">
            <a:avLst/>
          </a:prstGeom>
        </p:spPr>
        <p:txBody>
          <a:bodyPr vert="horz" lIns="95678" tIns="47839" rIns="95678" bIns="4783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36DE7DCB-1BCF-45F4-AA78-2E8694571708}" type="datetimeFigureOut">
              <a:rPr lang="de-DE"/>
              <a:pPr>
                <a:defRPr/>
              </a:pPr>
              <a:t>19.10.2015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78" tIns="47839" rIns="95678" bIns="47839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042" y="4720547"/>
            <a:ext cx="5445119" cy="4473022"/>
          </a:xfrm>
          <a:prstGeom prst="rect">
            <a:avLst/>
          </a:prstGeom>
        </p:spPr>
        <p:txBody>
          <a:bodyPr vert="horz" lIns="95678" tIns="47839" rIns="95678" bIns="47839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41095"/>
            <a:ext cx="2950108" cy="496648"/>
          </a:xfrm>
          <a:prstGeom prst="rect">
            <a:avLst/>
          </a:prstGeom>
        </p:spPr>
        <p:txBody>
          <a:bodyPr vert="horz" lIns="95678" tIns="47839" rIns="95678" bIns="4783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5491" y="9441095"/>
            <a:ext cx="2950108" cy="496648"/>
          </a:xfrm>
          <a:prstGeom prst="rect">
            <a:avLst/>
          </a:prstGeom>
        </p:spPr>
        <p:txBody>
          <a:bodyPr vert="horz" lIns="95678" tIns="47839" rIns="95678" bIns="4783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03B0013C-A2A4-439B-BB28-E989C04BF92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TITEL-Folie (Hauptgebäu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0" descr="Titelbild_DichantEsa1Pano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03350"/>
            <a:ext cx="914400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hteck 2"/>
          <p:cNvSpPr/>
          <p:nvPr userDrawn="1"/>
        </p:nvSpPr>
        <p:spPr>
          <a:xfrm>
            <a:off x="4572000" y="1857375"/>
            <a:ext cx="4572000" cy="14287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4" name="Titel 1"/>
          <p:cNvSpPr txBox="1">
            <a:spLocks/>
          </p:cNvSpPr>
          <p:nvPr userDrawn="1"/>
        </p:nvSpPr>
        <p:spPr>
          <a:xfrm>
            <a:off x="4500563" y="1714500"/>
            <a:ext cx="4500562" cy="17145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ts val="4800"/>
              </a:lnSpc>
              <a:defRPr sz="3800" b="1">
                <a:solidFill>
                  <a:srgbClr val="E2001A"/>
                </a:solidFill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de-DE" sz="3200" dirty="0" smtClean="0">
                <a:solidFill>
                  <a:srgbClr val="888888"/>
                </a:solidFill>
                <a:latin typeface="+mj-lt"/>
                <a:ea typeface="+mj-ea"/>
                <a:cs typeface="+mj-cs"/>
              </a:rPr>
              <a:t>Titelmasterformat durch Klicken bearbeiten</a:t>
            </a:r>
            <a:endParaRPr lang="de-DE" sz="3200" dirty="0">
              <a:solidFill>
                <a:srgbClr val="888888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ußzeilenplatzhalter 4"/>
          <p:cNvSpPr txBox="1">
            <a:spLocks/>
          </p:cNvSpPr>
          <p:nvPr userDrawn="1"/>
        </p:nvSpPr>
        <p:spPr>
          <a:xfrm>
            <a:off x="571500" y="6408738"/>
            <a:ext cx="8207375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 smtClean="0"/>
              <a:t>Verfasser/in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/>
              <a:t>Webadresse, E-Mail oder sonstige Referenz</a:t>
            </a:r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.STANDARD-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4"/>
          <p:cNvSpPr txBox="1">
            <a:spLocks/>
          </p:cNvSpPr>
          <p:nvPr userDrawn="1"/>
        </p:nvSpPr>
        <p:spPr>
          <a:xfrm>
            <a:off x="4391025" y="6408738"/>
            <a:ext cx="3324225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 err="1" smtClean="0"/>
              <a:t>WiSo</a:t>
            </a:r>
            <a:r>
              <a:rPr lang="de-DE" sz="1400" dirty="0" smtClean="0"/>
              <a:t> Graduate</a:t>
            </a:r>
            <a:r>
              <a:rPr lang="de-DE" sz="1400" baseline="0" dirty="0" smtClean="0"/>
              <a:t> School</a:t>
            </a:r>
            <a:endParaRPr lang="de-DE" dirty="0"/>
          </a:p>
        </p:txBody>
      </p:sp>
      <p:cxnSp>
        <p:nvCxnSpPr>
          <p:cNvPr id="5" name="Gerade Verbindung 4"/>
          <p:cNvCxnSpPr/>
          <p:nvPr userDrawn="1"/>
        </p:nvCxnSpPr>
        <p:spPr>
          <a:xfrm rot="5400000">
            <a:off x="7588250" y="6588125"/>
            <a:ext cx="53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5"/>
          <p:cNvCxnSpPr/>
          <p:nvPr userDrawn="1"/>
        </p:nvCxnSpPr>
        <p:spPr>
          <a:xfrm rot="5400000">
            <a:off x="4087019" y="6587331"/>
            <a:ext cx="53975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1620000"/>
            <a:ext cx="8352000" cy="64800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6000" y="2340000"/>
            <a:ext cx="8352000" cy="3672000"/>
          </a:xfrm>
        </p:spPr>
        <p:txBody>
          <a:bodyPr/>
          <a:lstStyle>
            <a:lvl1pPr>
              <a:lnSpc>
                <a:spcPts val="2600"/>
              </a:lnSpc>
              <a:spcBef>
                <a:spcPts val="600"/>
              </a:spcBef>
              <a:buNone/>
              <a:defRPr sz="2000" b="0"/>
            </a:lvl1pPr>
            <a:lvl2pPr marL="180975" indent="-180975">
              <a:lnSpc>
                <a:spcPts val="2600"/>
              </a:lnSpc>
              <a:spcBef>
                <a:spcPts val="600"/>
              </a:spcBef>
              <a:buSzPct val="85000"/>
              <a:buFontTx/>
              <a:buBlip>
                <a:blip r:embed="rId2"/>
              </a:buBlip>
              <a:defRPr sz="1800"/>
            </a:lvl2pPr>
            <a:lvl3pPr marL="361950" indent="-180975">
              <a:lnSpc>
                <a:spcPts val="2200"/>
              </a:lnSpc>
              <a:spcBef>
                <a:spcPts val="600"/>
              </a:spcBef>
              <a:buFontTx/>
              <a:buBlip>
                <a:blip r:embed="rId3"/>
              </a:buBlip>
              <a:tabLst/>
              <a:defRPr sz="1600"/>
            </a:lvl3pPr>
            <a:lvl4pPr marL="542925" indent="-180975">
              <a:lnSpc>
                <a:spcPts val="2000"/>
              </a:lnSpc>
              <a:spcBef>
                <a:spcPts val="600"/>
              </a:spcBef>
              <a:buFontTx/>
              <a:buBlip>
                <a:blip r:embed="rId3"/>
              </a:buBlip>
              <a:defRPr sz="1400"/>
            </a:lvl4pPr>
            <a:lvl5pPr marL="714375" indent="-171450">
              <a:lnSpc>
                <a:spcPts val="1700"/>
              </a:lnSpc>
              <a:spcBef>
                <a:spcPts val="600"/>
              </a:spcBef>
              <a:buFontTx/>
              <a:buBlip>
                <a:blip r:embed="rId3"/>
              </a:buBlip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7883525" y="6588125"/>
            <a:ext cx="1133475" cy="214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76263" y="6408738"/>
            <a:ext cx="3567112" cy="395287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883525" y="6443663"/>
            <a:ext cx="94773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Seite  </a:t>
            </a:r>
            <a:fld id="{CDF314C6-BF1A-44AC-89A5-943DAA11E6C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.Vergleich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ußzeilenplatzhalter 4"/>
          <p:cNvSpPr txBox="1">
            <a:spLocks/>
          </p:cNvSpPr>
          <p:nvPr userDrawn="1"/>
        </p:nvSpPr>
        <p:spPr>
          <a:xfrm>
            <a:off x="4391025" y="6408738"/>
            <a:ext cx="3324225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 err="1" smtClean="0"/>
              <a:t>WiSo</a:t>
            </a:r>
            <a:r>
              <a:rPr lang="de-DE" sz="1400" dirty="0" smtClean="0"/>
              <a:t> Graduate School</a:t>
            </a:r>
            <a:endParaRPr lang="de-DE" dirty="0"/>
          </a:p>
        </p:txBody>
      </p:sp>
      <p:cxnSp>
        <p:nvCxnSpPr>
          <p:cNvPr id="8" name="Gerade Verbindung 7"/>
          <p:cNvCxnSpPr/>
          <p:nvPr userDrawn="1"/>
        </p:nvCxnSpPr>
        <p:spPr>
          <a:xfrm rot="5400000">
            <a:off x="7588250" y="6588125"/>
            <a:ext cx="53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 userDrawn="1"/>
        </p:nvCxnSpPr>
        <p:spPr>
          <a:xfrm rot="5400000">
            <a:off x="4087019" y="6587331"/>
            <a:ext cx="53975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1620000"/>
            <a:ext cx="8352000" cy="64800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6000" y="2268000"/>
            <a:ext cx="4040188" cy="684000"/>
          </a:xfrm>
          <a:solidFill>
            <a:srgbClr val="E2001A"/>
          </a:solidFill>
        </p:spPr>
        <p:txBody>
          <a:bodyPr anchor="b">
            <a:noAutofit/>
          </a:bodyPr>
          <a:lstStyle>
            <a:lvl1pPr marL="0" indent="0">
              <a:lnSpc>
                <a:spcPts val="2400"/>
              </a:lnSpc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96000" y="3000372"/>
            <a:ext cx="4040188" cy="2988000"/>
          </a:xfrm>
          <a:solidFill>
            <a:srgbClr val="DCDCDC"/>
          </a:solidFill>
        </p:spPr>
        <p:txBody>
          <a:bodyPr/>
          <a:lstStyle>
            <a:lvl1pPr algn="l">
              <a:lnSpc>
                <a:spcPts val="2400"/>
              </a:lnSpc>
              <a:defRPr sz="21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2268000"/>
            <a:ext cx="4041775" cy="684000"/>
          </a:xfrm>
          <a:solidFill>
            <a:srgbClr val="E2001A"/>
          </a:solidFill>
        </p:spPr>
        <p:txBody>
          <a:bodyPr anchor="b">
            <a:noAutofit/>
          </a:bodyPr>
          <a:lstStyle>
            <a:lvl1pPr marL="0" indent="0">
              <a:lnSpc>
                <a:spcPts val="2400"/>
              </a:lnSpc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3000372"/>
            <a:ext cx="4041775" cy="2988000"/>
          </a:xfrm>
          <a:solidFill>
            <a:srgbClr val="DCDCDC"/>
          </a:solidFill>
        </p:spPr>
        <p:txBody>
          <a:bodyPr/>
          <a:lstStyle>
            <a:lvl1pPr>
              <a:lnSpc>
                <a:spcPts val="2400"/>
              </a:lnSpc>
              <a:defRPr sz="21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576263" y="6408738"/>
            <a:ext cx="3567112" cy="395287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11" name="Datumsplatzhalter 3"/>
          <p:cNvSpPr>
            <a:spLocks noGrp="1"/>
          </p:cNvSpPr>
          <p:nvPr>
            <p:ph type="dt" sz="half" idx="11"/>
          </p:nvPr>
        </p:nvSpPr>
        <p:spPr>
          <a:xfrm>
            <a:off x="7883525" y="6588125"/>
            <a:ext cx="1133475" cy="214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883525" y="6443663"/>
            <a:ext cx="94773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Seite  </a:t>
            </a:r>
            <a:fld id="{246AAF38-6A80-4C51-AC00-72E68D5C553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TITEL-Folie (Hauptgeb.He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0" descr="Titelbild_DichantEsa1Pano_He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04938"/>
            <a:ext cx="914400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ußzeilenplatzhalter 4"/>
          <p:cNvSpPr txBox="1">
            <a:spLocks/>
          </p:cNvSpPr>
          <p:nvPr userDrawn="1"/>
        </p:nvSpPr>
        <p:spPr>
          <a:xfrm>
            <a:off x="571500" y="6408738"/>
            <a:ext cx="8207375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 smtClean="0"/>
              <a:t>Verfasser/in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/>
              <a:t>Webadresse, E-Mail oder sonstige Referenz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>
              <a:lnSpc>
                <a:spcPts val="4800"/>
              </a:lnSpc>
              <a:defRPr sz="3800" b="1">
                <a:solidFill>
                  <a:srgbClr val="E2001A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lnSpc>
                <a:spcPts val="3600"/>
              </a:lnSpc>
              <a:buNone/>
              <a:defRPr sz="2800" b="1">
                <a:solidFill>
                  <a:srgbClr val="96969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67E2F-9479-4E01-9CCF-6458ABB5886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9D9EA-A547-4102-8DAE-B527AA8BA77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AB717-3E12-483C-9C19-4C3EF9574E1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D7D94-2BE9-42A6-AB96-33D370AC647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FEE3D-E1B7-4AEE-A661-D36CE6A7549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D6047-F5A9-480D-A362-18F023A237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88E17-1F03-434F-87BD-C2543513E24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BAA80-0016-4A98-9BCA-D0734EE5C6F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954FE-50AF-447D-9CF7-B8A1158151A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03107-469C-49CC-9EAF-D44ED852134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183ED-6FEB-46A6-8C63-0056673B605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BA5BC-E263-4C0B-8769-0397B362354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C9D25-CA41-43B8-9837-CB140454DE6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43508-CDB2-42C5-A564-D88C68D728B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D82C3-6229-4562-BEE4-366585895E7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D3F14-FA48-4E78-8177-1556F91B42F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32BC0-A32B-432D-BCFC-09062472DD6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D18B9-9231-4515-A707-803F975C02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A1037-B2D7-4091-986D-975BFFC3CDE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B15C8-BDD2-45DB-978C-A2AD41E567D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C675D-B407-4E6F-8796-DE2DAFC0E43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CE8BA-9B4A-4736-89BE-56A29F62C96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.TITEL-Folie (Hauptgeb.He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1" descr="Titelbild_DichantEsa1Pano_He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04938"/>
            <a:ext cx="914400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ußzeilenplatzhalter 4"/>
          <p:cNvSpPr txBox="1">
            <a:spLocks/>
          </p:cNvSpPr>
          <p:nvPr userDrawn="1"/>
        </p:nvSpPr>
        <p:spPr>
          <a:xfrm>
            <a:off x="571500" y="6408738"/>
            <a:ext cx="8207375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 smtClean="0"/>
              <a:t>Verfasser/in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/>
              <a:t>Webadresse, E-Mail oder sonstige Referenz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>
              <a:lnSpc>
                <a:spcPts val="4800"/>
              </a:lnSpc>
              <a:defRPr sz="3800" b="1">
                <a:solidFill>
                  <a:srgbClr val="E2001A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lnSpc>
                <a:spcPts val="3600"/>
              </a:lnSpc>
              <a:buNone/>
              <a:defRPr sz="2800" b="1">
                <a:solidFill>
                  <a:srgbClr val="96969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.STANDARD-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4"/>
          <p:cNvSpPr txBox="1">
            <a:spLocks/>
          </p:cNvSpPr>
          <p:nvPr userDrawn="1"/>
        </p:nvSpPr>
        <p:spPr>
          <a:xfrm>
            <a:off x="4391025" y="6408738"/>
            <a:ext cx="3324225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 err="1" smtClean="0"/>
              <a:t>WiSo</a:t>
            </a:r>
            <a:r>
              <a:rPr lang="de-DE" sz="1400" dirty="0" smtClean="0"/>
              <a:t> Graduate School</a:t>
            </a:r>
            <a:endParaRPr lang="de-DE" dirty="0"/>
          </a:p>
        </p:txBody>
      </p:sp>
      <p:cxnSp>
        <p:nvCxnSpPr>
          <p:cNvPr id="5" name="Gerade Verbindung 4"/>
          <p:cNvCxnSpPr/>
          <p:nvPr userDrawn="1"/>
        </p:nvCxnSpPr>
        <p:spPr>
          <a:xfrm rot="5400000">
            <a:off x="7588250" y="6588125"/>
            <a:ext cx="53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5"/>
          <p:cNvCxnSpPr/>
          <p:nvPr userDrawn="1"/>
        </p:nvCxnSpPr>
        <p:spPr>
          <a:xfrm rot="5400000">
            <a:off x="4087019" y="6587331"/>
            <a:ext cx="53975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1620000"/>
            <a:ext cx="8352000" cy="64800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6000" y="2340000"/>
            <a:ext cx="8352000" cy="3672000"/>
          </a:xfrm>
        </p:spPr>
        <p:txBody>
          <a:bodyPr/>
          <a:lstStyle>
            <a:lvl1pPr>
              <a:lnSpc>
                <a:spcPts val="2600"/>
              </a:lnSpc>
              <a:spcBef>
                <a:spcPts val="600"/>
              </a:spcBef>
              <a:buNone/>
              <a:defRPr sz="2000" b="0"/>
            </a:lvl1pPr>
            <a:lvl2pPr marL="180975" indent="-180975">
              <a:lnSpc>
                <a:spcPts val="2600"/>
              </a:lnSpc>
              <a:spcBef>
                <a:spcPts val="600"/>
              </a:spcBef>
              <a:buSzPct val="85000"/>
              <a:buFontTx/>
              <a:buBlip>
                <a:blip r:embed="rId2"/>
              </a:buBlip>
              <a:defRPr sz="1800"/>
            </a:lvl2pPr>
            <a:lvl3pPr marL="361950" indent="-180975">
              <a:lnSpc>
                <a:spcPts val="2200"/>
              </a:lnSpc>
              <a:spcBef>
                <a:spcPts val="600"/>
              </a:spcBef>
              <a:buFontTx/>
              <a:buBlip>
                <a:blip r:embed="rId3"/>
              </a:buBlip>
              <a:tabLst/>
              <a:defRPr sz="1600"/>
            </a:lvl3pPr>
            <a:lvl4pPr marL="542925" indent="-180975">
              <a:lnSpc>
                <a:spcPts val="2000"/>
              </a:lnSpc>
              <a:spcBef>
                <a:spcPts val="600"/>
              </a:spcBef>
              <a:buFontTx/>
              <a:buBlip>
                <a:blip r:embed="rId3"/>
              </a:buBlip>
              <a:defRPr sz="1400"/>
            </a:lvl4pPr>
            <a:lvl5pPr marL="714375" indent="-171450">
              <a:lnSpc>
                <a:spcPts val="1700"/>
              </a:lnSpc>
              <a:spcBef>
                <a:spcPts val="600"/>
              </a:spcBef>
              <a:buFontTx/>
              <a:buBlip>
                <a:blip r:embed="rId3"/>
              </a:buBlip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576263" y="6408738"/>
            <a:ext cx="3567112" cy="395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1"/>
          </p:nvPr>
        </p:nvSpPr>
        <p:spPr>
          <a:xfrm>
            <a:off x="7883525" y="6588125"/>
            <a:ext cx="1133475" cy="214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883525" y="6443663"/>
            <a:ext cx="94773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Seite  </a:t>
            </a:r>
            <a:fld id="{71BA5D33-F54D-4EC3-9420-0E6B9DAEBCE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.Vergleich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ußzeilenplatzhalter 4"/>
          <p:cNvSpPr txBox="1">
            <a:spLocks/>
          </p:cNvSpPr>
          <p:nvPr userDrawn="1"/>
        </p:nvSpPr>
        <p:spPr>
          <a:xfrm>
            <a:off x="4391025" y="6408738"/>
            <a:ext cx="3324225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 smtClean="0"/>
              <a:t>Verfasser/in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/>
              <a:t>Webadresse, E-Mail oder sonstige Referenz</a:t>
            </a:r>
            <a:endParaRPr lang="de-DE" dirty="0"/>
          </a:p>
        </p:txBody>
      </p:sp>
      <p:cxnSp>
        <p:nvCxnSpPr>
          <p:cNvPr id="8" name="Gerade Verbindung 7"/>
          <p:cNvCxnSpPr/>
          <p:nvPr userDrawn="1"/>
        </p:nvCxnSpPr>
        <p:spPr>
          <a:xfrm rot="5400000">
            <a:off x="7588250" y="6588125"/>
            <a:ext cx="53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 userDrawn="1"/>
        </p:nvCxnSpPr>
        <p:spPr>
          <a:xfrm rot="5400000">
            <a:off x="4087019" y="6587331"/>
            <a:ext cx="53975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1620000"/>
            <a:ext cx="8352000" cy="64800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6000" y="2268000"/>
            <a:ext cx="4040188" cy="684000"/>
          </a:xfrm>
          <a:solidFill>
            <a:srgbClr val="E2001A"/>
          </a:solidFill>
        </p:spPr>
        <p:txBody>
          <a:bodyPr anchor="b">
            <a:noAutofit/>
          </a:bodyPr>
          <a:lstStyle>
            <a:lvl1pPr marL="0" indent="0">
              <a:lnSpc>
                <a:spcPts val="2400"/>
              </a:lnSpc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96000" y="3000372"/>
            <a:ext cx="4040188" cy="2988000"/>
          </a:xfrm>
          <a:solidFill>
            <a:srgbClr val="DCDCDC"/>
          </a:solidFill>
        </p:spPr>
        <p:txBody>
          <a:bodyPr/>
          <a:lstStyle>
            <a:lvl1pPr algn="l">
              <a:lnSpc>
                <a:spcPts val="2400"/>
              </a:lnSpc>
              <a:defRPr sz="21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2268000"/>
            <a:ext cx="4041775" cy="684000"/>
          </a:xfrm>
          <a:solidFill>
            <a:srgbClr val="E2001A"/>
          </a:solidFill>
        </p:spPr>
        <p:txBody>
          <a:bodyPr anchor="b">
            <a:noAutofit/>
          </a:bodyPr>
          <a:lstStyle>
            <a:lvl1pPr marL="0" indent="0">
              <a:lnSpc>
                <a:spcPts val="2400"/>
              </a:lnSpc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3000372"/>
            <a:ext cx="4041775" cy="2988000"/>
          </a:xfrm>
          <a:solidFill>
            <a:srgbClr val="DCDCDC"/>
          </a:solidFill>
        </p:spPr>
        <p:txBody>
          <a:bodyPr/>
          <a:lstStyle>
            <a:lvl1pPr>
              <a:lnSpc>
                <a:spcPts val="2400"/>
              </a:lnSpc>
              <a:defRPr sz="21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576263" y="6408738"/>
            <a:ext cx="3567112" cy="395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11" name="Datumsplatzhalter 3"/>
          <p:cNvSpPr>
            <a:spLocks noGrp="1"/>
          </p:cNvSpPr>
          <p:nvPr>
            <p:ph type="dt" sz="half" idx="11"/>
          </p:nvPr>
        </p:nvSpPr>
        <p:spPr>
          <a:xfrm>
            <a:off x="7883525" y="6588125"/>
            <a:ext cx="1133475" cy="214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883525" y="6443663"/>
            <a:ext cx="94773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Seite  </a:t>
            </a:r>
            <a:fld id="{595C340A-1305-470D-AAFD-912CC2DD69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EL-Folie (Hauptgeb.Ro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1" descr="Titelbild_Esa1ArchitektenSkizze_Rot.g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2413"/>
            <a:ext cx="9144000" cy="477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ußzeilenplatzhalter 4"/>
          <p:cNvSpPr txBox="1">
            <a:spLocks/>
          </p:cNvSpPr>
          <p:nvPr userDrawn="1"/>
        </p:nvSpPr>
        <p:spPr>
          <a:xfrm>
            <a:off x="571500" y="6408738"/>
            <a:ext cx="8207375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 smtClean="0"/>
              <a:t>Verfasser/in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/>
              <a:t>Webadresse, E-Mail oder sonstige Referenz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2214554"/>
            <a:ext cx="8352000" cy="1166058"/>
          </a:xfrm>
        </p:spPr>
        <p:txBody>
          <a:bodyPr>
            <a:noAutofit/>
          </a:bodyPr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Untertitel 2"/>
          <p:cNvSpPr>
            <a:spLocks noGrp="1"/>
          </p:cNvSpPr>
          <p:nvPr>
            <p:ph type="subTitle" idx="1"/>
          </p:nvPr>
        </p:nvSpPr>
        <p:spPr>
          <a:xfrm>
            <a:off x="396000" y="3500438"/>
            <a:ext cx="8352000" cy="857256"/>
          </a:xfrm>
        </p:spPr>
        <p:txBody>
          <a:bodyPr>
            <a:normAutofit/>
          </a:bodyPr>
          <a:lstStyle>
            <a:lvl1pPr marL="0" indent="0" algn="ctr">
              <a:lnSpc>
                <a:spcPts val="36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EL-Folie (Hauptgeb.Gr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0" descr="Titelbild_Esa1ArchitektenSkizze_WeissAufGrau2_MediumVersion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2413"/>
            <a:ext cx="9144000" cy="477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ußzeilenplatzhalter 4"/>
          <p:cNvSpPr txBox="1">
            <a:spLocks/>
          </p:cNvSpPr>
          <p:nvPr userDrawn="1"/>
        </p:nvSpPr>
        <p:spPr>
          <a:xfrm>
            <a:off x="571500" y="6408738"/>
            <a:ext cx="8207375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 smtClean="0"/>
              <a:t>Verfasser/in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/>
              <a:t>Webadresse, E-Mail oder sonstige Referenz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2214554"/>
            <a:ext cx="8352000" cy="1166058"/>
          </a:xfrm>
        </p:spPr>
        <p:txBody>
          <a:bodyPr>
            <a:noAutofit/>
          </a:bodyPr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Untertitel 2"/>
          <p:cNvSpPr>
            <a:spLocks noGrp="1"/>
          </p:cNvSpPr>
          <p:nvPr>
            <p:ph type="subTitle" idx="1"/>
          </p:nvPr>
        </p:nvSpPr>
        <p:spPr>
          <a:xfrm>
            <a:off x="396000" y="3500438"/>
            <a:ext cx="8352000" cy="857256"/>
          </a:xfrm>
        </p:spPr>
        <p:txBody>
          <a:bodyPr>
            <a:normAutofit/>
          </a:bodyPr>
          <a:lstStyle>
            <a:lvl1pPr marL="0" indent="0" algn="ctr">
              <a:lnSpc>
                <a:spcPts val="36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EL-Folie (Hauptgeb.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0" descr="Titelbild_Esa1ArchitektenSkizze_GrauAufWeiss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2413"/>
            <a:ext cx="9144000" cy="477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ußzeilenplatzhalter 4"/>
          <p:cNvSpPr txBox="1">
            <a:spLocks/>
          </p:cNvSpPr>
          <p:nvPr userDrawn="1"/>
        </p:nvSpPr>
        <p:spPr>
          <a:xfrm>
            <a:off x="571500" y="6408738"/>
            <a:ext cx="8207375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 smtClean="0"/>
              <a:t>Dr. Ulf Beckmann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 smtClean="0"/>
              <a:t>ulf.beckmann@wiso.uni-hamburg.de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2214554"/>
            <a:ext cx="8352000" cy="1166058"/>
          </a:xfrm>
        </p:spPr>
        <p:txBody>
          <a:bodyPr>
            <a:noAutofit/>
          </a:bodyPr>
          <a:lstStyle>
            <a:lvl1pPr algn="ctr">
              <a:defRPr sz="3800">
                <a:solidFill>
                  <a:srgbClr val="888888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Untertitel 2"/>
          <p:cNvSpPr>
            <a:spLocks noGrp="1"/>
          </p:cNvSpPr>
          <p:nvPr>
            <p:ph type="subTitle" idx="1"/>
          </p:nvPr>
        </p:nvSpPr>
        <p:spPr>
          <a:xfrm>
            <a:off x="396000" y="3500438"/>
            <a:ext cx="8352000" cy="857256"/>
          </a:xfrm>
        </p:spPr>
        <p:txBody>
          <a:bodyPr>
            <a:normAutofit/>
          </a:bodyPr>
          <a:lstStyle>
            <a:lvl1pPr marL="0" indent="0" algn="ctr">
              <a:lnSpc>
                <a:spcPts val="3600"/>
              </a:lnSpc>
              <a:buNone/>
              <a:defRPr sz="1800" b="1">
                <a:solidFill>
                  <a:srgbClr val="888888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TITEL-Folie (Hauptgeb.He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0" descr="Titelbild_DichantEsa1Pano_Hell_Hoehe1470px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25525"/>
            <a:ext cx="9144000" cy="537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ußzeilenplatzhalter 4"/>
          <p:cNvSpPr txBox="1">
            <a:spLocks/>
          </p:cNvSpPr>
          <p:nvPr userDrawn="1"/>
        </p:nvSpPr>
        <p:spPr>
          <a:xfrm>
            <a:off x="454025" y="6462713"/>
            <a:ext cx="8459788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300" dirty="0" err="1" smtClean="0"/>
              <a:t>WiSo</a:t>
            </a:r>
            <a:r>
              <a:rPr lang="de-DE" sz="1300" baseline="0" dirty="0" smtClean="0"/>
              <a:t> </a:t>
            </a:r>
            <a:r>
              <a:rPr lang="de-DE" sz="1300" dirty="0" smtClean="0"/>
              <a:t>Graduate School</a:t>
            </a:r>
          </a:p>
          <a:p>
            <a:pPr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/>
              <a:t>Dr. Ulf Beckmann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398825"/>
            <a:ext cx="6400800" cy="1752600"/>
          </a:xfrm>
        </p:spPr>
        <p:txBody>
          <a:bodyPr>
            <a:normAutofit/>
          </a:bodyPr>
          <a:lstStyle>
            <a:lvl1pPr marL="0" indent="0" algn="ctr">
              <a:lnSpc>
                <a:spcPts val="3600"/>
              </a:lnSpc>
              <a:buNone/>
              <a:defRPr sz="2800" b="1">
                <a:solidFill>
                  <a:srgbClr val="96969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.STANDARD-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 userDrawn="1"/>
        </p:nvCxnSpPr>
        <p:spPr>
          <a:xfrm rot="5400000">
            <a:off x="7588250" y="6588125"/>
            <a:ext cx="53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 userDrawn="1"/>
        </p:nvCxnSpPr>
        <p:spPr>
          <a:xfrm rot="5400000">
            <a:off x="3873500" y="6588125"/>
            <a:ext cx="53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ußzeilenplatzhalter 4"/>
          <p:cNvSpPr txBox="1">
            <a:spLocks/>
          </p:cNvSpPr>
          <p:nvPr userDrawn="1"/>
        </p:nvSpPr>
        <p:spPr>
          <a:xfrm>
            <a:off x="4168775" y="6462713"/>
            <a:ext cx="3403600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300" dirty="0" err="1" smtClean="0"/>
              <a:t>WiSo</a:t>
            </a:r>
            <a:r>
              <a:rPr lang="de-DE" sz="1300" dirty="0" smtClean="0"/>
              <a:t> Graduate School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1224000"/>
            <a:ext cx="8352000" cy="64800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6000" y="1944000"/>
            <a:ext cx="8352000" cy="4271082"/>
          </a:xfrm>
        </p:spPr>
        <p:txBody>
          <a:bodyPr/>
          <a:lstStyle>
            <a:lvl1pPr>
              <a:lnSpc>
                <a:spcPts val="2600"/>
              </a:lnSpc>
              <a:spcBef>
                <a:spcPts val="600"/>
              </a:spcBef>
              <a:buNone/>
              <a:defRPr sz="2000" b="0"/>
            </a:lvl1pPr>
            <a:lvl2pPr marL="180975" indent="-180975">
              <a:lnSpc>
                <a:spcPts val="2600"/>
              </a:lnSpc>
              <a:spcBef>
                <a:spcPts val="600"/>
              </a:spcBef>
              <a:buSzPct val="85000"/>
              <a:buFontTx/>
              <a:buBlip>
                <a:blip r:embed="rId2"/>
              </a:buBlip>
              <a:defRPr sz="1800"/>
            </a:lvl2pPr>
            <a:lvl3pPr marL="361950" indent="-180975">
              <a:lnSpc>
                <a:spcPts val="2200"/>
              </a:lnSpc>
              <a:spcBef>
                <a:spcPts val="600"/>
              </a:spcBef>
              <a:buFontTx/>
              <a:buBlip>
                <a:blip r:embed="rId3"/>
              </a:buBlip>
              <a:tabLst/>
              <a:defRPr sz="1600"/>
            </a:lvl3pPr>
            <a:lvl4pPr marL="542925" indent="-180975">
              <a:lnSpc>
                <a:spcPts val="2000"/>
              </a:lnSpc>
              <a:spcBef>
                <a:spcPts val="600"/>
              </a:spcBef>
              <a:buFontTx/>
              <a:buBlip>
                <a:blip r:embed="rId3"/>
              </a:buBlip>
              <a:defRPr sz="1400"/>
            </a:lvl4pPr>
            <a:lvl5pPr marL="714375" indent="-171450">
              <a:lnSpc>
                <a:spcPts val="1700"/>
              </a:lnSpc>
              <a:spcBef>
                <a:spcPts val="600"/>
              </a:spcBef>
              <a:buFontTx/>
              <a:buBlip>
                <a:blip r:embed="rId3"/>
              </a:buBlip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500063" y="6462713"/>
            <a:ext cx="3643312" cy="395287"/>
          </a:xfrm>
        </p:spPr>
        <p:txBody>
          <a:bodyPr/>
          <a:lstStyle>
            <a:lvl1pPr algn="l"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 sz="13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de-DE" dirty="0"/>
              <a:t>Dr. Ulf Beckmann </a:t>
            </a:r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1"/>
          </p:nvPr>
        </p:nvSpPr>
        <p:spPr>
          <a:xfrm>
            <a:off x="7883525" y="6642100"/>
            <a:ext cx="1133475" cy="214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883525" y="6480175"/>
            <a:ext cx="94773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Seite  </a:t>
            </a:r>
            <a:fld id="{94E7D828-AC9D-4696-9584-840EDEF845F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.Vergleich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 Verbindung 6"/>
          <p:cNvCxnSpPr/>
          <p:nvPr userDrawn="1"/>
        </p:nvCxnSpPr>
        <p:spPr>
          <a:xfrm rot="5400000">
            <a:off x="7588250" y="6588125"/>
            <a:ext cx="53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 userDrawn="1"/>
        </p:nvCxnSpPr>
        <p:spPr>
          <a:xfrm rot="5400000">
            <a:off x="3873500" y="6588125"/>
            <a:ext cx="53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ußzeilenplatzhalter 4"/>
          <p:cNvSpPr txBox="1">
            <a:spLocks/>
          </p:cNvSpPr>
          <p:nvPr userDrawn="1"/>
        </p:nvSpPr>
        <p:spPr>
          <a:xfrm>
            <a:off x="4168775" y="6462713"/>
            <a:ext cx="3403600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300" dirty="0" smtClean="0"/>
              <a:t>Verfasser/in</a:t>
            </a:r>
          </a:p>
          <a:p>
            <a:pPr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/>
              <a:t>Webadresse, E-Mail oder sonstige Referenz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1620000"/>
            <a:ext cx="8352000" cy="64800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6000" y="2268000"/>
            <a:ext cx="4040188" cy="684000"/>
          </a:xfrm>
          <a:solidFill>
            <a:srgbClr val="E2001A"/>
          </a:solidFill>
        </p:spPr>
        <p:txBody>
          <a:bodyPr anchor="b">
            <a:noAutofit/>
          </a:bodyPr>
          <a:lstStyle>
            <a:lvl1pPr marL="0" indent="0">
              <a:lnSpc>
                <a:spcPts val="2400"/>
              </a:lnSpc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96000" y="3000372"/>
            <a:ext cx="4040188" cy="2988000"/>
          </a:xfrm>
          <a:solidFill>
            <a:srgbClr val="DCDCDC"/>
          </a:solidFill>
        </p:spPr>
        <p:txBody>
          <a:bodyPr/>
          <a:lstStyle>
            <a:lvl1pPr algn="l">
              <a:lnSpc>
                <a:spcPts val="2400"/>
              </a:lnSpc>
              <a:defRPr sz="21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2268000"/>
            <a:ext cx="4041775" cy="684000"/>
          </a:xfrm>
          <a:solidFill>
            <a:srgbClr val="E2001A"/>
          </a:solidFill>
        </p:spPr>
        <p:txBody>
          <a:bodyPr anchor="b">
            <a:noAutofit/>
          </a:bodyPr>
          <a:lstStyle>
            <a:lvl1pPr marL="0" indent="0">
              <a:lnSpc>
                <a:spcPts val="2400"/>
              </a:lnSpc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3000372"/>
            <a:ext cx="4041775" cy="2988000"/>
          </a:xfrm>
          <a:solidFill>
            <a:srgbClr val="DCDCDC"/>
          </a:solidFill>
        </p:spPr>
        <p:txBody>
          <a:bodyPr/>
          <a:lstStyle>
            <a:lvl1pPr>
              <a:lnSpc>
                <a:spcPts val="2400"/>
              </a:lnSpc>
              <a:defRPr sz="21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500063" y="6462713"/>
            <a:ext cx="3643312" cy="395287"/>
          </a:xfrm>
        </p:spPr>
        <p:txBody>
          <a:bodyPr/>
          <a:lstStyle>
            <a:lvl1pPr algn="l"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 sz="13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11" name="Datumsplatzhalter 3"/>
          <p:cNvSpPr>
            <a:spLocks noGrp="1"/>
          </p:cNvSpPr>
          <p:nvPr>
            <p:ph type="dt" sz="half" idx="11"/>
          </p:nvPr>
        </p:nvSpPr>
        <p:spPr>
          <a:xfrm>
            <a:off x="7883525" y="6642100"/>
            <a:ext cx="1133475" cy="214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883525" y="6480175"/>
            <a:ext cx="94773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Seite  </a:t>
            </a:r>
            <a:fld id="{00CCC6DE-9729-4891-A930-816530C23DC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TITEL-Folie (Hauptgeb.Ro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0" descr="Titelbild_Esa1ArchitektenSkizze_Rot_Hoehe1470px.g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36638"/>
            <a:ext cx="9144000" cy="537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ußzeilenplatzhalter 4"/>
          <p:cNvSpPr txBox="1">
            <a:spLocks/>
          </p:cNvSpPr>
          <p:nvPr userDrawn="1"/>
        </p:nvSpPr>
        <p:spPr>
          <a:xfrm>
            <a:off x="454025" y="6462713"/>
            <a:ext cx="8459788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300" dirty="0" smtClean="0"/>
              <a:t>Verfasser/in</a:t>
            </a:r>
          </a:p>
          <a:p>
            <a:pPr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/>
              <a:t>Webadresse, E-Mail oder sonstige Referenz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1785926"/>
            <a:ext cx="8352000" cy="1166058"/>
          </a:xfrm>
        </p:spPr>
        <p:txBody>
          <a:bodyPr>
            <a:noAutofit/>
          </a:bodyPr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Untertitel 2"/>
          <p:cNvSpPr>
            <a:spLocks noGrp="1"/>
          </p:cNvSpPr>
          <p:nvPr>
            <p:ph type="subTitle" idx="1"/>
          </p:nvPr>
        </p:nvSpPr>
        <p:spPr>
          <a:xfrm>
            <a:off x="396000" y="3071810"/>
            <a:ext cx="8352000" cy="857256"/>
          </a:xfrm>
        </p:spPr>
        <p:txBody>
          <a:bodyPr>
            <a:normAutofit/>
          </a:bodyPr>
          <a:lstStyle>
            <a:lvl1pPr marL="0" indent="0" algn="ctr">
              <a:lnSpc>
                <a:spcPts val="36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TITEL-Folie (Hauptgeb.Gr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0" descr="Titelbild_Esa1ArchitektenSkizze_WeissAufGrau2_MediumVersion_Hoehe1470px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36638"/>
            <a:ext cx="9144000" cy="537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ußzeilenplatzhalter 4"/>
          <p:cNvSpPr txBox="1">
            <a:spLocks/>
          </p:cNvSpPr>
          <p:nvPr userDrawn="1"/>
        </p:nvSpPr>
        <p:spPr>
          <a:xfrm>
            <a:off x="454025" y="6462713"/>
            <a:ext cx="8459788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300" dirty="0" smtClean="0"/>
              <a:t>Verfasser/in</a:t>
            </a:r>
          </a:p>
          <a:p>
            <a:pPr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/>
              <a:t>Webadresse, E-Mail oder sonstige Referenz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1785926"/>
            <a:ext cx="8352000" cy="1166058"/>
          </a:xfrm>
        </p:spPr>
        <p:txBody>
          <a:bodyPr>
            <a:noAutofit/>
          </a:bodyPr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Untertitel 2"/>
          <p:cNvSpPr>
            <a:spLocks noGrp="1"/>
          </p:cNvSpPr>
          <p:nvPr>
            <p:ph type="subTitle" idx="1"/>
          </p:nvPr>
        </p:nvSpPr>
        <p:spPr>
          <a:xfrm>
            <a:off x="396000" y="3071810"/>
            <a:ext cx="8352000" cy="857256"/>
          </a:xfrm>
        </p:spPr>
        <p:txBody>
          <a:bodyPr>
            <a:normAutofit/>
          </a:bodyPr>
          <a:lstStyle>
            <a:lvl1pPr marL="0" indent="0" algn="ctr">
              <a:lnSpc>
                <a:spcPts val="36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TITEL-Folie (Hauptgeb.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0" descr="Titelbild_Esa1ArchitektenSkizze_GrauAufWeiss_Hoehe1470px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36638"/>
            <a:ext cx="9144000" cy="537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ußzeilenplatzhalter 4"/>
          <p:cNvSpPr txBox="1">
            <a:spLocks/>
          </p:cNvSpPr>
          <p:nvPr userDrawn="1"/>
        </p:nvSpPr>
        <p:spPr>
          <a:xfrm>
            <a:off x="454025" y="6462713"/>
            <a:ext cx="8459788" cy="395287"/>
          </a:xfrm>
          <a:prstGeom prst="rect">
            <a:avLst/>
          </a:prstGeom>
        </p:spPr>
        <p:txBody>
          <a:bodyPr anchor="ctr"/>
          <a:lstStyle>
            <a:lvl1pPr algn="l">
              <a:defRPr sz="900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1785926"/>
            <a:ext cx="8352000" cy="1166058"/>
          </a:xfrm>
        </p:spPr>
        <p:txBody>
          <a:bodyPr>
            <a:noAutofit/>
          </a:bodyPr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Untertitel 2"/>
          <p:cNvSpPr>
            <a:spLocks noGrp="1"/>
          </p:cNvSpPr>
          <p:nvPr>
            <p:ph type="subTitle" idx="1"/>
          </p:nvPr>
        </p:nvSpPr>
        <p:spPr>
          <a:xfrm>
            <a:off x="396000" y="3071810"/>
            <a:ext cx="8352000" cy="857256"/>
          </a:xfrm>
        </p:spPr>
        <p:txBody>
          <a:bodyPr>
            <a:normAutofit/>
          </a:bodyPr>
          <a:lstStyle>
            <a:lvl1pPr marL="0" indent="0" algn="ctr">
              <a:lnSpc>
                <a:spcPts val="36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57213" y="6372225"/>
            <a:ext cx="8586787" cy="485775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051" name="Titelplatzhalter 1"/>
          <p:cNvSpPr>
            <a:spLocks noGrp="1"/>
          </p:cNvSpPr>
          <p:nvPr>
            <p:ph type="title"/>
          </p:nvPr>
        </p:nvSpPr>
        <p:spPr bwMode="auto">
          <a:xfrm>
            <a:off x="395288" y="1619250"/>
            <a:ext cx="83534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2052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95288" y="2339975"/>
            <a:ext cx="8353425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pic>
        <p:nvPicPr>
          <p:cNvPr id="2053" name="Grafik 6" descr="LogoMitKopfzeile_Esa1.png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152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hteck 8"/>
          <p:cNvSpPr/>
          <p:nvPr userDrawn="1"/>
        </p:nvSpPr>
        <p:spPr>
          <a:xfrm>
            <a:off x="0" y="6318250"/>
            <a:ext cx="539750" cy="53975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557213" y="6318250"/>
            <a:ext cx="8586787" cy="71438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0" r:id="rId1"/>
    <p:sldLayoutId id="2147484411" r:id="rId2"/>
    <p:sldLayoutId id="2147484412" r:id="rId3"/>
    <p:sldLayoutId id="2147484413" r:id="rId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lnSpc>
          <a:spcPts val="2600"/>
        </a:lnSpc>
        <a:spcBef>
          <a:spcPts val="6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rtl="0" eaLnBrk="0" fontAlgn="base" hangingPunct="0">
        <a:lnSpc>
          <a:spcPts val="2600"/>
        </a:lnSpc>
        <a:spcBef>
          <a:spcPts val="600"/>
        </a:spcBef>
        <a:spcAft>
          <a:spcPct val="0"/>
        </a:spcAft>
        <a:buSzPct val="85000"/>
        <a:buBlip>
          <a:blip r:embed="rId7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361950" indent="-180975" algn="l" rtl="0" eaLnBrk="0" fontAlgn="base" hangingPunct="0">
        <a:lnSpc>
          <a:spcPts val="2200"/>
        </a:lnSpc>
        <a:spcBef>
          <a:spcPts val="600"/>
        </a:spcBef>
        <a:spcAft>
          <a:spcPct val="0"/>
        </a:spcAft>
        <a:buBlip>
          <a:blip r:embed="rId8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2925" indent="-180975" algn="l" rtl="0" eaLnBrk="0" fontAlgn="base" hangingPunct="0">
        <a:lnSpc>
          <a:spcPts val="2000"/>
        </a:lnSpc>
        <a:spcBef>
          <a:spcPts val="600"/>
        </a:spcBef>
        <a:spcAft>
          <a:spcPct val="0"/>
        </a:spcAft>
        <a:buBlip>
          <a:blip r:embed="rId8"/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75" indent="-171450" algn="l" rtl="0" eaLnBrk="0" fontAlgn="base" hangingPunct="0">
        <a:lnSpc>
          <a:spcPts val="1700"/>
        </a:lnSpc>
        <a:spcBef>
          <a:spcPts val="600"/>
        </a:spcBef>
        <a:spcAft>
          <a:spcPct val="0"/>
        </a:spcAft>
        <a:buBlip>
          <a:blip r:embed="rId8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307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99F511E-3EBF-4F8C-B6C5-CB5E51D08F0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8" r:id="rId1"/>
    <p:sldLayoutId id="2147484389" r:id="rId2"/>
    <p:sldLayoutId id="2147484390" r:id="rId3"/>
    <p:sldLayoutId id="2147484391" r:id="rId4"/>
    <p:sldLayoutId id="2147484392" r:id="rId5"/>
    <p:sldLayoutId id="2147484393" r:id="rId6"/>
    <p:sldLayoutId id="2147484394" r:id="rId7"/>
    <p:sldLayoutId id="2147484395" r:id="rId8"/>
    <p:sldLayoutId id="2147484396" r:id="rId9"/>
    <p:sldLayoutId id="2147484397" r:id="rId10"/>
    <p:sldLayoutId id="2147484398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4099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de-DE"/>
              <a:t>14.10.2015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1BB0CA0-5B5D-4306-A585-24D825962BF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57213" y="6372225"/>
            <a:ext cx="8586787" cy="485775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5123" name="Titelplatzhalter 1"/>
          <p:cNvSpPr>
            <a:spLocks noGrp="1"/>
          </p:cNvSpPr>
          <p:nvPr>
            <p:ph type="title"/>
          </p:nvPr>
        </p:nvSpPr>
        <p:spPr bwMode="auto">
          <a:xfrm>
            <a:off x="395288" y="1619250"/>
            <a:ext cx="83534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5124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95288" y="2339975"/>
            <a:ext cx="8353425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9" name="Rechteck 8"/>
          <p:cNvSpPr/>
          <p:nvPr userDrawn="1"/>
        </p:nvSpPr>
        <p:spPr>
          <a:xfrm>
            <a:off x="0" y="6318250"/>
            <a:ext cx="539750" cy="53975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557213" y="6318250"/>
            <a:ext cx="8586787" cy="71438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5127" name="Grafik 10" descr="LogoMitKopfzeile_Blanko.png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152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4" r:id="rId1"/>
    <p:sldLayoutId id="2147484415" r:id="rId2"/>
    <p:sldLayoutId id="2147484416" r:id="rId3"/>
    <p:sldLayoutId id="2147484417" r:id="rId4"/>
    <p:sldLayoutId id="2147484418" r:id="rId5"/>
    <p:sldLayoutId id="2147484419" r:id="rId6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lnSpc>
          <a:spcPts val="2600"/>
        </a:lnSpc>
        <a:spcBef>
          <a:spcPts val="6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rtl="0" eaLnBrk="0" fontAlgn="base" hangingPunct="0">
        <a:lnSpc>
          <a:spcPts val="2600"/>
        </a:lnSpc>
        <a:spcBef>
          <a:spcPts val="600"/>
        </a:spcBef>
        <a:spcAft>
          <a:spcPct val="0"/>
        </a:spcAft>
        <a:buSzPct val="85000"/>
        <a:buBlip>
          <a:blip r:embed="rId9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361950" indent="-180975" algn="l" rtl="0" eaLnBrk="0" fontAlgn="base" hangingPunct="0">
        <a:lnSpc>
          <a:spcPts val="2200"/>
        </a:lnSpc>
        <a:spcBef>
          <a:spcPts val="600"/>
        </a:spcBef>
        <a:spcAft>
          <a:spcPct val="0"/>
        </a:spcAft>
        <a:buBlip>
          <a:blip r:embed="rId10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2925" indent="-180975" algn="l" rtl="0" eaLnBrk="0" fontAlgn="base" hangingPunct="0">
        <a:lnSpc>
          <a:spcPts val="2000"/>
        </a:lnSpc>
        <a:spcBef>
          <a:spcPts val="600"/>
        </a:spcBef>
        <a:spcAft>
          <a:spcPct val="0"/>
        </a:spcAft>
        <a:buBlip>
          <a:blip r:embed="rId10"/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75" indent="-171450" algn="l" rtl="0" eaLnBrk="0" fontAlgn="base" hangingPunct="0">
        <a:lnSpc>
          <a:spcPts val="1700"/>
        </a:lnSpc>
        <a:spcBef>
          <a:spcPts val="600"/>
        </a:spcBef>
        <a:spcAft>
          <a:spcPct val="0"/>
        </a:spcAft>
        <a:buBlip>
          <a:blip r:embed="rId10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471488" y="6443663"/>
            <a:ext cx="8672512" cy="414337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6147" name="Titelplatzhalter 1"/>
          <p:cNvSpPr>
            <a:spLocks noGrp="1"/>
          </p:cNvSpPr>
          <p:nvPr>
            <p:ph type="title"/>
          </p:nvPr>
        </p:nvSpPr>
        <p:spPr bwMode="auto">
          <a:xfrm>
            <a:off x="395288" y="1223963"/>
            <a:ext cx="83534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6148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95288" y="1944688"/>
            <a:ext cx="835342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9" name="Rechteck 8"/>
          <p:cNvSpPr/>
          <p:nvPr userDrawn="1"/>
        </p:nvSpPr>
        <p:spPr>
          <a:xfrm>
            <a:off x="0" y="6426200"/>
            <a:ext cx="454025" cy="43180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471488" y="6426200"/>
            <a:ext cx="8672512" cy="46038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6151" name="Grafik 11" descr="LogoMitKopfzeile_KleineHoehe290px.png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ußzeilenplatzhalter 10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de-DE"/>
              <a:t>Dr. Ulf Beckmann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0" r:id="rId1"/>
    <p:sldLayoutId id="2147484421" r:id="rId2"/>
    <p:sldLayoutId id="2147484422" r:id="rId3"/>
    <p:sldLayoutId id="2147484423" r:id="rId4"/>
    <p:sldLayoutId id="2147484424" r:id="rId5"/>
    <p:sldLayoutId id="2147484425" r:id="rId6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lnSpc>
          <a:spcPts val="2600"/>
        </a:lnSpc>
        <a:spcBef>
          <a:spcPts val="6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rtl="0" eaLnBrk="0" fontAlgn="base" hangingPunct="0">
        <a:lnSpc>
          <a:spcPts val="2600"/>
        </a:lnSpc>
        <a:spcBef>
          <a:spcPts val="600"/>
        </a:spcBef>
        <a:spcAft>
          <a:spcPct val="0"/>
        </a:spcAft>
        <a:buSzPct val="85000"/>
        <a:buBlip>
          <a:blip r:embed="rId9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361950" indent="-180975" algn="l" rtl="0" eaLnBrk="0" fontAlgn="base" hangingPunct="0">
        <a:lnSpc>
          <a:spcPts val="2200"/>
        </a:lnSpc>
        <a:spcBef>
          <a:spcPts val="600"/>
        </a:spcBef>
        <a:spcAft>
          <a:spcPct val="0"/>
        </a:spcAft>
        <a:buBlip>
          <a:blip r:embed="rId10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2925" indent="-180975" algn="l" rtl="0" eaLnBrk="0" fontAlgn="base" hangingPunct="0">
        <a:lnSpc>
          <a:spcPts val="2000"/>
        </a:lnSpc>
        <a:spcBef>
          <a:spcPts val="600"/>
        </a:spcBef>
        <a:spcAft>
          <a:spcPct val="0"/>
        </a:spcAft>
        <a:buBlip>
          <a:blip r:embed="rId10"/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75" indent="-171450" algn="l" rtl="0" eaLnBrk="0" fontAlgn="base" hangingPunct="0">
        <a:lnSpc>
          <a:spcPts val="1700"/>
        </a:lnSpc>
        <a:spcBef>
          <a:spcPts val="600"/>
        </a:spcBef>
        <a:spcAft>
          <a:spcPct val="0"/>
        </a:spcAft>
        <a:buBlip>
          <a:blip r:embed="rId10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wiso.uni-hamburg.de/einrichtungen/graduate-school/startseite/" TargetMode="Externa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1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-hamburg.de/online-bewerbung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docata.wiso.uni-hamburg.de/welcome" TargetMode="Externa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Relationship Id="rId5" Type="http://schemas.openxmlformats.org/officeDocument/2006/relationships/hyperlink" Target="mailto:ulf.beckmann@wiso.uni-hamburg.de" TargetMode="External"/><Relationship Id="rId4" Type="http://schemas.openxmlformats.org/officeDocument/2006/relationships/hyperlink" Target="https://www.geventis.uni-hamburg.de/login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5.jpeg"/><Relationship Id="rId5" Type="http://schemas.openxmlformats.org/officeDocument/2006/relationships/hyperlink" Target="http://www.wiso.uni-hamburg.de/einrichtungen/graduate-school/foerderungen/foerderung-durch-die-graduate-school/" TargetMode="Externa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ctrTitle"/>
          </p:nvPr>
        </p:nvSpPr>
        <p:spPr>
          <a:xfrm>
            <a:off x="685800" y="1196975"/>
            <a:ext cx="7772400" cy="381635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sz="5300" dirty="0" smtClean="0">
                <a:solidFill>
                  <a:schemeClr val="accent1"/>
                </a:solidFill>
              </a:rPr>
              <a:t>WiSo-Graduate School Information on </a:t>
            </a:r>
            <a:r>
              <a:rPr lang="de-DE" sz="5300" dirty="0" err="1" smtClean="0">
                <a:solidFill>
                  <a:schemeClr val="accent1"/>
                </a:solidFill>
              </a:rPr>
              <a:t>PhD-education</a:t>
            </a:r>
            <a:r>
              <a:rPr lang="de-DE" sz="5300" dirty="0" smtClean="0">
                <a:solidFill>
                  <a:schemeClr val="accent1"/>
                </a:solidFill>
              </a:rPr>
              <a:t> 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</p:txBody>
      </p:sp>
      <p:pic>
        <p:nvPicPr>
          <p:cNvPr id="23555" name="Inhaltsplatzhalter 7" descr="BeispielLogo_FakultaetWiS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25" y="188913"/>
            <a:ext cx="24336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Inhaltsplatzhalter 2"/>
          <p:cNvSpPr>
            <a:spLocks noGrp="1"/>
          </p:cNvSpPr>
          <p:nvPr>
            <p:ph type="subTitle" idx="1"/>
          </p:nvPr>
        </p:nvSpPr>
        <p:spPr>
          <a:xfrm>
            <a:off x="1042988" y="1916832"/>
            <a:ext cx="7200900" cy="3090143"/>
          </a:xfrm>
        </p:spPr>
        <p:txBody>
          <a:bodyPr>
            <a:normAutofit fontScale="25000" lnSpcReduction="20000"/>
          </a:bodyPr>
          <a:lstStyle/>
          <a:p>
            <a:pPr>
              <a:defRPr/>
            </a:pPr>
            <a:r>
              <a:rPr lang="de-DE" dirty="0" smtClean="0"/>
              <a:t>			</a:t>
            </a:r>
          </a:p>
          <a:p>
            <a:pPr>
              <a:defRPr/>
            </a:pPr>
            <a:r>
              <a:rPr lang="de-DE" dirty="0" smtClean="0"/>
              <a:t>		</a:t>
            </a:r>
          </a:p>
          <a:p>
            <a:pPr>
              <a:defRPr/>
            </a:pPr>
            <a:r>
              <a:rPr lang="de-DE" dirty="0" smtClean="0"/>
              <a:t>	-</a:t>
            </a:r>
          </a:p>
          <a:p>
            <a:pPr>
              <a:defRPr/>
            </a:pPr>
            <a:r>
              <a:rPr lang="de-DE" dirty="0" smtClean="0"/>
              <a:t>H</a:t>
            </a:r>
          </a:p>
          <a:p>
            <a:pPr>
              <a:defRPr/>
            </a:pPr>
            <a:r>
              <a:rPr lang="de-DE" dirty="0" smtClean="0"/>
              <a:t>			</a:t>
            </a:r>
          </a:p>
          <a:p>
            <a:pPr>
              <a:defRPr/>
            </a:pPr>
            <a:r>
              <a:rPr lang="de-DE" dirty="0" smtClean="0"/>
              <a:t>-</a:t>
            </a:r>
          </a:p>
          <a:p>
            <a:pPr>
              <a:defRPr/>
            </a:pPr>
            <a:r>
              <a:rPr lang="de-DE" dirty="0" smtClean="0"/>
              <a:t>			</a:t>
            </a:r>
          </a:p>
          <a:p>
            <a:pPr>
              <a:defRPr/>
            </a:pPr>
            <a:r>
              <a:rPr lang="de-DE" dirty="0" smtClean="0"/>
              <a:t>			</a:t>
            </a:r>
          </a:p>
          <a:p>
            <a:pPr>
              <a:defRPr/>
            </a:pPr>
            <a:r>
              <a:rPr lang="de-DE" dirty="0" smtClean="0"/>
              <a:t>		</a:t>
            </a:r>
          </a:p>
          <a:p>
            <a:pPr>
              <a:defRPr/>
            </a:pPr>
            <a:r>
              <a:rPr lang="de-DE" dirty="0" smtClean="0"/>
              <a:t>			- Recht </a:t>
            </a: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Dr. Ulf Beckmann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800" dirty="0" smtClean="0">
                <a:solidFill>
                  <a:srgbClr val="FF0000"/>
                </a:solidFill>
              </a:rPr>
              <a:t>TOPICS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0363" indent="-360363" eaLnBrk="1" hangingPunct="1">
              <a:buFont typeface="Arial" charset="0"/>
              <a:buChar char="•"/>
              <a:defRPr/>
            </a:pPr>
            <a:r>
              <a:rPr lang="de-DE" dirty="0" err="1" smtClean="0"/>
              <a:t>Enrollment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university</a:t>
            </a:r>
            <a:endParaRPr lang="de-DE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de-DE" dirty="0" smtClean="0"/>
              <a:t>Admission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WiSo-Graduate School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de-DE" dirty="0" smtClean="0"/>
              <a:t>Graduate School: </a:t>
            </a:r>
            <a:r>
              <a:rPr lang="de-DE" dirty="0" err="1" smtClean="0"/>
              <a:t>Doctoral</a:t>
            </a:r>
            <a:r>
              <a:rPr lang="de-DE" dirty="0" smtClean="0"/>
              <a:t> </a:t>
            </a:r>
            <a:r>
              <a:rPr lang="de-DE" dirty="0" err="1" smtClean="0"/>
              <a:t>degree</a:t>
            </a:r>
            <a:r>
              <a:rPr lang="de-DE" dirty="0" smtClean="0"/>
              <a:t> </a:t>
            </a:r>
            <a:r>
              <a:rPr lang="de-DE" dirty="0" err="1" smtClean="0"/>
              <a:t>regulations</a:t>
            </a:r>
            <a:endParaRPr lang="de-DE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de-DE" dirty="0" smtClean="0"/>
              <a:t>Graduate School: </a:t>
            </a:r>
            <a:r>
              <a:rPr lang="de-DE" dirty="0" err="1" smtClean="0"/>
              <a:t>Doctoral</a:t>
            </a:r>
            <a:r>
              <a:rPr lang="de-DE" dirty="0" smtClean="0"/>
              <a:t> </a:t>
            </a:r>
            <a:r>
              <a:rPr lang="de-DE" dirty="0" err="1" smtClean="0"/>
              <a:t>program</a:t>
            </a:r>
            <a:r>
              <a:rPr lang="de-DE" dirty="0" smtClean="0"/>
              <a:t>  </a:t>
            </a:r>
            <a:endParaRPr lang="de-DE" dirty="0" smtClean="0"/>
          </a:p>
          <a:p>
            <a:pPr marL="360363" indent="-360363" eaLnBrk="1" hangingPunct="1">
              <a:buFont typeface="Arial" charset="0"/>
              <a:buChar char="•"/>
              <a:defRPr/>
            </a:pPr>
            <a:r>
              <a:rPr lang="de-DE" dirty="0" smtClean="0"/>
              <a:t>Financial </a:t>
            </a:r>
            <a:r>
              <a:rPr lang="de-DE" dirty="0" err="1" smtClean="0"/>
              <a:t>support</a:t>
            </a:r>
            <a:r>
              <a:rPr lang="de-DE" dirty="0" smtClean="0"/>
              <a:t> </a:t>
            </a:r>
          </a:p>
          <a:p>
            <a:pPr marL="360363" indent="-360363" eaLnBrk="1" hangingPunct="1">
              <a:defRPr/>
            </a:pPr>
            <a:endParaRPr lang="de-DE" dirty="0" smtClean="0"/>
          </a:p>
          <a:p>
            <a:pPr eaLnBrk="1" hangingPunct="1">
              <a:defRPr/>
            </a:pPr>
            <a:r>
              <a:rPr lang="de-DE" sz="1800" dirty="0" smtClean="0"/>
              <a:t>	</a:t>
            </a:r>
            <a:r>
              <a:rPr lang="de-DE" sz="1400" dirty="0" smtClean="0">
                <a:hlinkClick r:id="rId2"/>
              </a:rPr>
              <a:t>http://www.wiso.uni-hamburg.de/einrichtungen/graduate-school/startseite</a:t>
            </a:r>
            <a:r>
              <a:rPr lang="de-DE" sz="1400" dirty="0" smtClean="0">
                <a:hlinkClick r:id="rId2"/>
              </a:rPr>
              <a:t>/</a:t>
            </a:r>
            <a:endParaRPr lang="de-DE" sz="1400" dirty="0" smtClean="0"/>
          </a:p>
          <a:p>
            <a:pPr eaLnBrk="1" hangingPunct="1">
              <a:defRPr/>
            </a:pPr>
            <a:endParaRPr lang="de-DE" sz="1400" dirty="0" smtClean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Dr. Ulf Beckmann 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94E7D828-AC9D-4696-9584-840EDEF845FB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3059832" y="404664"/>
            <a:ext cx="2747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b="1" dirty="0" smtClean="0">
                <a:solidFill>
                  <a:srgbClr val="E2001A"/>
                </a:solidFill>
              </a:rPr>
              <a:t>WiSo-Graduate School </a:t>
            </a:r>
            <a:endParaRPr lang="de-DE" b="1" dirty="0">
              <a:solidFill>
                <a:srgbClr val="E2001A"/>
              </a:solidFill>
            </a:endParaRPr>
          </a:p>
        </p:txBody>
      </p:sp>
      <p:pic>
        <p:nvPicPr>
          <p:cNvPr id="8" name="Inhaltsplatzhalter 7" descr="BeispielLogo_FakultaetWiS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25" y="188913"/>
            <a:ext cx="24336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feld 8"/>
          <p:cNvSpPr txBox="1">
            <a:spLocks noChangeArrowheads="1"/>
          </p:cNvSpPr>
          <p:nvPr/>
        </p:nvSpPr>
        <p:spPr bwMode="auto">
          <a:xfrm>
            <a:off x="1979613" y="2492375"/>
            <a:ext cx="27352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24579" name="Titel 1"/>
          <p:cNvSpPr>
            <a:spLocks noGrp="1"/>
          </p:cNvSpPr>
          <p:nvPr>
            <p:ph type="title"/>
          </p:nvPr>
        </p:nvSpPr>
        <p:spPr>
          <a:xfrm>
            <a:off x="395288" y="1223963"/>
            <a:ext cx="8353425" cy="647700"/>
          </a:xfrm>
        </p:spPr>
        <p:txBody>
          <a:bodyPr/>
          <a:lstStyle/>
          <a:p>
            <a:pPr algn="ctr"/>
            <a:r>
              <a:rPr lang="de-DE" dirty="0" smtClean="0"/>
              <a:t>Main </a:t>
            </a:r>
            <a:r>
              <a:rPr lang="de-DE" dirty="0" err="1" smtClean="0"/>
              <a:t>Building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WiSo-</a:t>
            </a:r>
            <a:r>
              <a:rPr lang="de-DE" dirty="0" err="1" smtClean="0"/>
              <a:t>Faculty</a:t>
            </a:r>
            <a:r>
              <a:rPr lang="de-DE" dirty="0" smtClean="0"/>
              <a:t> </a:t>
            </a:r>
          </a:p>
        </p:txBody>
      </p:sp>
      <p:pic>
        <p:nvPicPr>
          <p:cNvPr id="24580" name="Inhaltsplatzhalter 6" descr="7127858058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42988" y="1916113"/>
            <a:ext cx="7777162" cy="4176712"/>
          </a:xfrm>
        </p:spPr>
      </p:pic>
      <p:sp>
        <p:nvSpPr>
          <p:cNvPr id="24581" name="Fußzeilenplatzhalt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smtClean="0"/>
              <a:t>Dr. Ulf Beckmann </a:t>
            </a:r>
          </a:p>
        </p:txBody>
      </p:sp>
      <p:pic>
        <p:nvPicPr>
          <p:cNvPr id="24582" name="Inhaltsplatzhalter 7" descr="BeispielLogo_FakultaetWiS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25" y="188913"/>
            <a:ext cx="24336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el 1"/>
          <p:cNvSpPr txBox="1">
            <a:spLocks/>
          </p:cNvSpPr>
          <p:nvPr/>
        </p:nvSpPr>
        <p:spPr bwMode="auto">
          <a:xfrm>
            <a:off x="2843213" y="188913"/>
            <a:ext cx="3527425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de-DE" b="1" dirty="0">
                <a:solidFill>
                  <a:srgbClr val="E2001A"/>
                </a:solidFill>
                <a:latin typeface="+mj-lt"/>
                <a:ea typeface="+mj-ea"/>
                <a:cs typeface="+mj-cs"/>
              </a:rPr>
              <a:t>WiSo-Graduate School </a:t>
            </a:r>
          </a:p>
        </p:txBody>
      </p:sp>
      <p:sp>
        <p:nvSpPr>
          <p:cNvPr id="10" name="Datumsplatzhalter 9"/>
          <p:cNvSpPr>
            <a:spLocks noGrp="1"/>
          </p:cNvSpPr>
          <p:nvPr>
            <p:ph type="dt" sz="quarter" idx="11"/>
          </p:nvPr>
        </p:nvSpPr>
        <p:spPr>
          <a:xfrm>
            <a:off x="7883525" y="6642100"/>
            <a:ext cx="1133475" cy="315292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 </a:t>
            </a:r>
            <a:fld id="{CB547121-AD0D-45D8-8C59-3AEE3EB73542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title"/>
          </p:nvPr>
        </p:nvSpPr>
        <p:spPr>
          <a:xfrm>
            <a:off x="395288" y="1223963"/>
            <a:ext cx="8353425" cy="647700"/>
          </a:xfrm>
        </p:spPr>
        <p:txBody>
          <a:bodyPr/>
          <a:lstStyle/>
          <a:p>
            <a:pPr algn="ctr"/>
            <a:r>
              <a:rPr lang="de-DE" dirty="0" smtClean="0"/>
              <a:t>Graduate  School WiSo-</a:t>
            </a:r>
            <a:r>
              <a:rPr lang="de-DE" dirty="0" err="1" smtClean="0"/>
              <a:t>Faculty</a:t>
            </a:r>
            <a:r>
              <a:rPr lang="de-DE" dirty="0" smtClean="0"/>
              <a:t>  </a:t>
            </a:r>
          </a:p>
        </p:txBody>
      </p:sp>
      <p:sp>
        <p:nvSpPr>
          <p:cNvPr id="25604" name="Fußzeilenplatzhalter 3"/>
          <p:cNvSpPr>
            <a:spLocks noGrp="1"/>
          </p:cNvSpPr>
          <p:nvPr>
            <p:ph type="ftr" sz="quarter" idx="10"/>
          </p:nvPr>
        </p:nvSpPr>
        <p:spPr bwMode="auto">
          <a:xfrm>
            <a:off x="500063" y="6462713"/>
            <a:ext cx="7240587" cy="3952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smtClean="0"/>
              <a:t>Dr. Ulf Beckmann </a:t>
            </a:r>
          </a:p>
        </p:txBody>
      </p:sp>
      <p:pic>
        <p:nvPicPr>
          <p:cNvPr id="25605" name="Inhaltsplatzhalter 7" descr="BeispielLogo_FakultaetWiS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25" y="188913"/>
            <a:ext cx="24336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el 1"/>
          <p:cNvSpPr txBox="1">
            <a:spLocks/>
          </p:cNvSpPr>
          <p:nvPr/>
        </p:nvSpPr>
        <p:spPr bwMode="auto">
          <a:xfrm>
            <a:off x="2771775" y="188913"/>
            <a:ext cx="3527425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de-DE" b="1" dirty="0">
                <a:solidFill>
                  <a:srgbClr val="E2001A"/>
                </a:solidFill>
                <a:latin typeface="+mj-lt"/>
                <a:ea typeface="+mj-ea"/>
                <a:cs typeface="+mj-cs"/>
              </a:rPr>
              <a:t>WiSo-Graduate School </a:t>
            </a:r>
          </a:p>
        </p:txBody>
      </p:sp>
      <p:sp>
        <p:nvSpPr>
          <p:cNvPr id="10" name="Datumsplatzhalter 9"/>
          <p:cNvSpPr>
            <a:spLocks noGrp="1"/>
          </p:cNvSpPr>
          <p:nvPr>
            <p:ph type="dt" sz="quarter" idx="11"/>
          </p:nvPr>
        </p:nvSpPr>
        <p:spPr>
          <a:xfrm>
            <a:off x="7883525" y="6642100"/>
            <a:ext cx="1133475" cy="3873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B5275297-7B6D-451F-919B-C38A3F565645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pic>
        <p:nvPicPr>
          <p:cNvPr id="13" name="Inhaltsplatzhalter 6" descr="Foto-UHH-Baumann_20100603_002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060848"/>
            <a:ext cx="38163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nhaltsplatzhalter 13" descr="DSC_0347 (2)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2060848"/>
            <a:ext cx="3744416" cy="345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1"/>
          <p:cNvSpPr>
            <a:spLocks noGrp="1"/>
          </p:cNvSpPr>
          <p:nvPr>
            <p:ph type="title"/>
          </p:nvPr>
        </p:nvSpPr>
        <p:spPr>
          <a:xfrm>
            <a:off x="395288" y="1773238"/>
            <a:ext cx="8353425" cy="649287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de-DE" sz="2000" dirty="0" smtClean="0">
                <a:solidFill>
                  <a:srgbClr val="E2001A"/>
                </a:solidFill>
              </a:rPr>
              <a:t> 	 </a:t>
            </a:r>
            <a:r>
              <a:rPr lang="de-DE" sz="2800" dirty="0" smtClean="0">
                <a:solidFill>
                  <a:srgbClr val="E2001A"/>
                </a:solidFill>
              </a:rPr>
              <a:t>WiSo-Graduate School: Data, </a:t>
            </a:r>
            <a:r>
              <a:rPr lang="de-DE" sz="2800" dirty="0" err="1" smtClean="0">
                <a:solidFill>
                  <a:srgbClr val="E2001A"/>
                </a:solidFill>
              </a:rPr>
              <a:t>Figures</a:t>
            </a:r>
            <a:r>
              <a:rPr lang="de-DE" sz="2800" dirty="0" smtClean="0">
                <a:solidFill>
                  <a:srgbClr val="E2001A"/>
                </a:solidFill>
              </a:rPr>
              <a:t> </a:t>
            </a:r>
            <a:r>
              <a:rPr lang="de-DE" sz="2800" dirty="0" err="1" smtClean="0">
                <a:solidFill>
                  <a:srgbClr val="E2001A"/>
                </a:solidFill>
              </a:rPr>
              <a:t>and</a:t>
            </a:r>
            <a:r>
              <a:rPr lang="de-DE" sz="2800" dirty="0" smtClean="0">
                <a:solidFill>
                  <a:srgbClr val="E2001A"/>
                </a:solidFill>
              </a:rPr>
              <a:t> Facts</a:t>
            </a:r>
          </a:p>
        </p:txBody>
      </p:sp>
      <p:pic>
        <p:nvPicPr>
          <p:cNvPr id="26627" name="Inhaltsplatzhalter 7" descr="BeispielLogo_FakultaetWiSo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86500" y="428625"/>
            <a:ext cx="2433638" cy="647700"/>
          </a:xfrm>
        </p:spPr>
      </p:pic>
      <p:sp>
        <p:nvSpPr>
          <p:cNvPr id="20" name="Foliennummernplatzhalter 5"/>
          <p:cNvSpPr txBox="1">
            <a:spLocks/>
          </p:cNvSpPr>
          <p:nvPr/>
        </p:nvSpPr>
        <p:spPr>
          <a:xfrm>
            <a:off x="8035925" y="6000750"/>
            <a:ext cx="947738" cy="2159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50">
                <a:solidFill>
                  <a:schemeClr val="bg1"/>
                </a:solidFill>
                <a:latin typeface="+mn-lt"/>
              </a:rPr>
              <a:t>Seite </a:t>
            </a:r>
            <a:r>
              <a:rPr lang="de-DE" sz="1200">
                <a:solidFill>
                  <a:schemeClr val="bg1"/>
                </a:solidFill>
                <a:latin typeface="+mn-lt"/>
              </a:rPr>
              <a:t> </a:t>
            </a:r>
            <a:fld id="{4700E77F-8797-430B-88FC-9DCFDF08B5BD}" type="slidenum">
              <a:rPr lang="de-DE" sz="1200">
                <a:solidFill>
                  <a:schemeClr val="bg1"/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971550" y="2565400"/>
            <a:ext cx="6121400" cy="45063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lang="de-DE" sz="1600" b="1" dirty="0" err="1" smtClean="0"/>
              <a:t>Studen</a:t>
            </a:r>
            <a:r>
              <a:rPr lang="de-DE" sz="1600" b="1" dirty="0" err="1" smtClean="0"/>
              <a:t>ts</a:t>
            </a:r>
            <a:r>
              <a:rPr lang="de-DE" sz="1600" b="1" dirty="0" smtClean="0"/>
              <a:t> </a:t>
            </a:r>
            <a:r>
              <a:rPr lang="de-DE" sz="1600" dirty="0" err="1" smtClean="0"/>
              <a:t>at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WiSo-</a:t>
            </a:r>
            <a:r>
              <a:rPr lang="de-DE" sz="1600" dirty="0" err="1" smtClean="0"/>
              <a:t>Faculty</a:t>
            </a:r>
            <a:r>
              <a:rPr lang="de-DE" sz="1600" dirty="0" smtClean="0"/>
              <a:t>: </a:t>
            </a:r>
            <a:r>
              <a:rPr lang="de-DE" sz="1600" dirty="0"/>
              <a:t>ca. 6.000 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lang="de-DE" sz="1600" b="1" dirty="0"/>
              <a:t>465 </a:t>
            </a:r>
            <a:r>
              <a:rPr lang="de-DE" sz="1600" b="1" dirty="0" err="1" smtClean="0"/>
              <a:t>doctoral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students</a:t>
            </a:r>
            <a:r>
              <a:rPr lang="de-DE" sz="1600" b="1" dirty="0" smtClean="0"/>
              <a:t> </a:t>
            </a:r>
            <a:r>
              <a:rPr lang="de-DE" sz="1600" dirty="0" smtClean="0"/>
              <a:t>(</a:t>
            </a:r>
            <a:r>
              <a:rPr lang="de-DE" sz="1600" dirty="0" smtClean="0"/>
              <a:t>Proportion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women</a:t>
            </a:r>
            <a:r>
              <a:rPr lang="de-DE" sz="1600" dirty="0" smtClean="0"/>
              <a:t>: </a:t>
            </a:r>
            <a:r>
              <a:rPr lang="de-DE" sz="1600" dirty="0"/>
              <a:t>45%; </a:t>
            </a:r>
            <a:r>
              <a:rPr lang="de-DE" sz="1600" dirty="0" err="1" smtClean="0"/>
              <a:t>Proprotion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foreigners</a:t>
            </a:r>
            <a:r>
              <a:rPr lang="de-DE" sz="1600" dirty="0" smtClean="0"/>
              <a:t>: </a:t>
            </a:r>
            <a:r>
              <a:rPr lang="de-DE" sz="1600" dirty="0"/>
              <a:t>25%) 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lang="de-DE" sz="1600" b="1" dirty="0"/>
              <a:t>75 </a:t>
            </a:r>
            <a:r>
              <a:rPr lang="de-DE" sz="1600" b="1" dirty="0" smtClean="0"/>
              <a:t>Professors 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lang="de-DE" sz="1600" b="1" dirty="0" err="1" smtClean="0"/>
              <a:t>Fondation</a:t>
            </a:r>
            <a:r>
              <a:rPr lang="de-DE" sz="1600" b="1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GS</a:t>
            </a:r>
            <a:r>
              <a:rPr lang="de-DE" sz="1600" dirty="0"/>
              <a:t>: </a:t>
            </a:r>
            <a:r>
              <a:rPr lang="de-DE" sz="1600" b="1" dirty="0"/>
              <a:t>2009 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lang="de-DE" sz="1600" b="1" dirty="0" err="1" smtClean="0"/>
              <a:t>Three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departments</a:t>
            </a:r>
            <a:r>
              <a:rPr lang="de-DE" sz="1600" b="1" dirty="0" smtClean="0"/>
              <a:t>: </a:t>
            </a:r>
            <a:endParaRPr lang="de-DE" sz="1600" b="1" dirty="0"/>
          </a:p>
          <a:p>
            <a:pPr marL="904875" lvl="2" indent="-266700">
              <a:spcBef>
                <a:spcPts val="500"/>
              </a:spcBef>
              <a:buFontTx/>
              <a:buBlip>
                <a:blip r:embed="rId4"/>
              </a:buBlip>
              <a:defRPr/>
            </a:pPr>
            <a:r>
              <a:rPr lang="de-DE" sz="1600" dirty="0" smtClean="0"/>
              <a:t>Department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Social</a:t>
            </a:r>
            <a:r>
              <a:rPr lang="de-DE" sz="1600" dirty="0" smtClean="0"/>
              <a:t> </a:t>
            </a:r>
            <a:r>
              <a:rPr lang="de-DE" sz="1600" dirty="0" err="1" smtClean="0"/>
              <a:t>Sciences</a:t>
            </a:r>
            <a:r>
              <a:rPr lang="de-DE" sz="1600" dirty="0" smtClean="0"/>
              <a:t>  </a:t>
            </a:r>
            <a:r>
              <a:rPr lang="de-DE" sz="1600" b="1" dirty="0" smtClean="0">
                <a:solidFill>
                  <a:srgbClr val="FF0000"/>
                </a:solidFill>
              </a:rPr>
              <a:t>&lt;---- GIGA </a:t>
            </a:r>
            <a:endParaRPr lang="de-DE" sz="1600" b="1" dirty="0">
              <a:solidFill>
                <a:srgbClr val="FF0000"/>
              </a:solidFill>
            </a:endParaRPr>
          </a:p>
          <a:p>
            <a:pPr marL="904875" lvl="2" indent="-266700">
              <a:spcBef>
                <a:spcPts val="500"/>
              </a:spcBef>
              <a:buFontTx/>
              <a:buBlip>
                <a:blip r:embed="rId4"/>
              </a:buBlip>
              <a:defRPr/>
            </a:pPr>
            <a:r>
              <a:rPr lang="de-DE" sz="1600" dirty="0" smtClean="0"/>
              <a:t>Department  </a:t>
            </a:r>
            <a:r>
              <a:rPr lang="de-DE" sz="1600" dirty="0" err="1" smtClean="0"/>
              <a:t>Socioeconomics</a:t>
            </a:r>
            <a:r>
              <a:rPr lang="de-DE" sz="1600" dirty="0" smtClean="0"/>
              <a:t>  </a:t>
            </a:r>
            <a:endParaRPr lang="de-DE" sz="1600" dirty="0"/>
          </a:p>
          <a:p>
            <a:pPr marL="904875" lvl="2" indent="-266700">
              <a:spcBef>
                <a:spcPts val="500"/>
              </a:spcBef>
              <a:buFontTx/>
              <a:buBlip>
                <a:blip r:embed="rId4"/>
              </a:buBlip>
              <a:defRPr/>
            </a:pPr>
            <a:r>
              <a:rPr lang="de-DE" sz="1600" dirty="0" smtClean="0"/>
              <a:t>Department </a:t>
            </a:r>
            <a:r>
              <a:rPr lang="de-DE" sz="1600" dirty="0" err="1" smtClean="0"/>
              <a:t>of</a:t>
            </a:r>
            <a:r>
              <a:rPr lang="de-DE" sz="1600" dirty="0" smtClean="0"/>
              <a:t> Economics </a:t>
            </a:r>
            <a:endParaRPr lang="de-DE" sz="1600" dirty="0" smtClean="0"/>
          </a:p>
          <a:p>
            <a:pPr marL="447675" lvl="2" indent="-266700">
              <a:spcBef>
                <a:spcPts val="500"/>
              </a:spcBef>
              <a:defRPr/>
            </a:pPr>
            <a:endParaRPr lang="de-DE" dirty="0" smtClean="0"/>
          </a:p>
          <a:p>
            <a:pPr marL="447675" lvl="2" indent="-266700">
              <a:spcBef>
                <a:spcPts val="500"/>
              </a:spcBef>
              <a:defRPr/>
            </a:pPr>
            <a:endParaRPr lang="de-DE" dirty="0" smtClean="0"/>
          </a:p>
          <a:p>
            <a:pPr marL="447675" lvl="1" indent="-266700">
              <a:spcBef>
                <a:spcPts val="500"/>
              </a:spcBef>
              <a:defRPr/>
            </a:pPr>
            <a:endParaRPr lang="de-DE" dirty="0" smtClean="0"/>
          </a:p>
          <a:p>
            <a:pPr marL="447675" lvl="1" indent="-266700">
              <a:spcBef>
                <a:spcPts val="500"/>
              </a:spcBef>
              <a:defRPr/>
            </a:pPr>
            <a:endParaRPr lang="de-DE" dirty="0"/>
          </a:p>
        </p:txBody>
      </p:sp>
      <p:pic>
        <p:nvPicPr>
          <p:cNvPr id="26630" name="Grafik 7" descr="7127858058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2500" y="260350"/>
            <a:ext cx="20161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Fußzeilenplatzhalter 9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smtClean="0"/>
              <a:t>Dr. Ulf Beckmann </a:t>
            </a:r>
          </a:p>
        </p:txBody>
      </p:sp>
      <p:sp>
        <p:nvSpPr>
          <p:cNvPr id="11" name="Datumsplatzhalter 10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</a:t>
            </a:r>
            <a:r>
              <a:rPr lang="de-DE" dirty="0" smtClean="0"/>
              <a:t>.10.2015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ED0C7B16-C196-4E7F-AF8F-F9C28DBE888C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el 1"/>
          <p:cNvSpPr>
            <a:spLocks noGrp="1"/>
          </p:cNvSpPr>
          <p:nvPr>
            <p:ph type="title"/>
          </p:nvPr>
        </p:nvSpPr>
        <p:spPr>
          <a:xfrm>
            <a:off x="395288" y="1619250"/>
            <a:ext cx="8353425" cy="649288"/>
          </a:xfrm>
        </p:spPr>
        <p:txBody>
          <a:bodyPr>
            <a:normAutofit/>
          </a:bodyPr>
          <a:lstStyle/>
          <a:p>
            <a:pPr algn="ctr"/>
            <a:r>
              <a:rPr lang="de-DE" dirty="0" smtClean="0"/>
              <a:t>GS-Fields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Number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Doctorands</a:t>
            </a:r>
            <a:r>
              <a:rPr lang="de-DE" dirty="0" smtClean="0"/>
              <a:t> </a:t>
            </a:r>
            <a:r>
              <a:rPr lang="de-DE" sz="1300" dirty="0" smtClean="0"/>
              <a:t>(</a:t>
            </a:r>
            <a:r>
              <a:rPr lang="de-DE" sz="1300" dirty="0" smtClean="0"/>
              <a:t>Status: </a:t>
            </a:r>
            <a:r>
              <a:rPr lang="de-DE" sz="1300" dirty="0" smtClean="0"/>
              <a:t>01.04.2015)</a:t>
            </a:r>
          </a:p>
        </p:txBody>
      </p:sp>
      <p:graphicFrame>
        <p:nvGraphicFramePr>
          <p:cNvPr id="1026" name="Inhaltsplatzhalter 14"/>
          <p:cNvGraphicFramePr>
            <a:graphicFrameLocks noGrp="1"/>
          </p:cNvGraphicFramePr>
          <p:nvPr>
            <p:ph idx="1"/>
          </p:nvPr>
        </p:nvGraphicFramePr>
        <p:xfrm>
          <a:off x="628650" y="2319338"/>
          <a:ext cx="7986713" cy="3684587"/>
        </p:xfrm>
        <a:graphic>
          <a:graphicData uri="http://schemas.openxmlformats.org/presentationml/2006/ole">
            <p:oleObj spid="_x0000_s1026" name="Worksheet" r:id="rId3" imgW="8362849" imgH="3857557" progId="Excel.Sheet.8">
              <p:embed/>
            </p:oleObj>
          </a:graphicData>
        </a:graphic>
      </p:graphicFrame>
      <p:sp>
        <p:nvSpPr>
          <p:cNvPr id="1028" name="Fußzeilenplatzhalt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mtClean="0"/>
              <a:t>Dr. Ulf Beckmann </a:t>
            </a:r>
          </a:p>
        </p:txBody>
      </p:sp>
      <p:sp>
        <p:nvSpPr>
          <p:cNvPr id="1029" name="Rechteck 16"/>
          <p:cNvSpPr>
            <a:spLocks noChangeArrowheads="1"/>
          </p:cNvSpPr>
          <p:nvPr/>
        </p:nvSpPr>
        <p:spPr bwMode="auto">
          <a:xfrm>
            <a:off x="3132138" y="692150"/>
            <a:ext cx="2746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b="1">
                <a:solidFill>
                  <a:srgbClr val="E2001A"/>
                </a:solidFill>
              </a:rPr>
              <a:t>WiSo-Graduate School 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</a:t>
            </a:r>
            <a:r>
              <a:rPr lang="de-DE" dirty="0" smtClean="0"/>
              <a:t>.10.2015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 </a:t>
            </a:r>
            <a:fld id="{F993BD49-032A-4B5F-8E35-AD30376C8AAC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el 1"/>
          <p:cNvSpPr>
            <a:spLocks noGrp="1"/>
          </p:cNvSpPr>
          <p:nvPr>
            <p:ph type="title"/>
          </p:nvPr>
        </p:nvSpPr>
        <p:spPr>
          <a:xfrm>
            <a:off x="395288" y="1619250"/>
            <a:ext cx="8353425" cy="649288"/>
          </a:xfrm>
        </p:spPr>
        <p:txBody>
          <a:bodyPr/>
          <a:lstStyle/>
          <a:p>
            <a:pPr algn="ctr"/>
            <a:r>
              <a:rPr lang="de-DE" dirty="0" smtClean="0"/>
              <a:t>Graduate School - </a:t>
            </a:r>
            <a:r>
              <a:rPr lang="de-DE" dirty="0" err="1" smtClean="0"/>
              <a:t>Staff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Structure</a:t>
            </a:r>
            <a:endParaRPr lang="de-DE" dirty="0" smtClean="0"/>
          </a:p>
        </p:txBody>
      </p:sp>
      <p:sp>
        <p:nvSpPr>
          <p:cNvPr id="27651" name="Textplatzhalter 2"/>
          <p:cNvSpPr>
            <a:spLocks noGrp="1"/>
          </p:cNvSpPr>
          <p:nvPr>
            <p:ph type="body" idx="1"/>
          </p:nvPr>
        </p:nvSpPr>
        <p:spPr>
          <a:xfrm>
            <a:off x="395288" y="2268538"/>
            <a:ext cx="4040187" cy="684212"/>
          </a:xfrm>
        </p:spPr>
        <p:txBody>
          <a:bodyPr/>
          <a:lstStyle/>
          <a:p>
            <a:pPr algn="ctr"/>
            <a:r>
              <a:rPr lang="de-DE" dirty="0" smtClean="0"/>
              <a:t>GS-Office	 </a:t>
            </a:r>
            <a:endParaRPr lang="de-DE" dirty="0" smtClean="0"/>
          </a:p>
        </p:txBody>
      </p:sp>
      <p:sp>
        <p:nvSpPr>
          <p:cNvPr id="27652" name="Inhaltsplatzhalter 3"/>
          <p:cNvSpPr>
            <a:spLocks noGrp="1"/>
          </p:cNvSpPr>
          <p:nvPr>
            <p:ph sz="half" idx="2"/>
          </p:nvPr>
        </p:nvSpPr>
        <p:spPr>
          <a:xfrm>
            <a:off x="395288" y="3000375"/>
            <a:ext cx="4040187" cy="3092450"/>
          </a:xfrm>
        </p:spPr>
        <p:txBody>
          <a:bodyPr/>
          <a:lstStyle/>
          <a:p>
            <a:r>
              <a:rPr lang="de-DE" dirty="0" smtClean="0"/>
              <a:t>1 </a:t>
            </a:r>
            <a:r>
              <a:rPr lang="de-DE" dirty="0" smtClean="0"/>
              <a:t>Managing </a:t>
            </a:r>
            <a:r>
              <a:rPr lang="de-DE" dirty="0" err="1" smtClean="0"/>
              <a:t>Director</a:t>
            </a:r>
            <a:r>
              <a:rPr lang="de-DE" dirty="0" smtClean="0"/>
              <a:t> </a:t>
            </a:r>
            <a:r>
              <a:rPr lang="de-DE" sz="1600" dirty="0" smtClean="0"/>
              <a:t>(Dr. Ulf Beckmann)</a:t>
            </a:r>
            <a:endParaRPr lang="de-DE" sz="1600" dirty="0" smtClean="0"/>
          </a:p>
          <a:p>
            <a:r>
              <a:rPr lang="de-DE" dirty="0" smtClean="0"/>
              <a:t>2 </a:t>
            </a:r>
            <a:r>
              <a:rPr lang="de-DE" dirty="0" smtClean="0"/>
              <a:t>Consultants </a:t>
            </a:r>
            <a:r>
              <a:rPr lang="de-DE" sz="1600" dirty="0" smtClean="0"/>
              <a:t>(Marisa Shabaz </a:t>
            </a:r>
            <a:r>
              <a:rPr lang="de-DE" sz="1600" dirty="0" err="1" smtClean="0"/>
              <a:t>and</a:t>
            </a:r>
            <a:r>
              <a:rPr lang="de-DE" sz="1600" dirty="0" smtClean="0"/>
              <a:t> Claudia  Salinger)</a:t>
            </a:r>
            <a:endParaRPr lang="de-DE" sz="1600" dirty="0" smtClean="0"/>
          </a:p>
          <a:p>
            <a:r>
              <a:rPr lang="de-DE" dirty="0" smtClean="0"/>
              <a:t>2 Student </a:t>
            </a:r>
            <a:r>
              <a:rPr lang="de-DE" dirty="0" err="1" smtClean="0"/>
              <a:t>Assistants</a:t>
            </a:r>
            <a:r>
              <a:rPr lang="de-DE" dirty="0" smtClean="0"/>
              <a:t> </a:t>
            </a:r>
            <a:r>
              <a:rPr lang="de-DE" sz="1800" dirty="0" smtClean="0"/>
              <a:t>(</a:t>
            </a:r>
            <a:r>
              <a:rPr lang="de-DE" sz="1800" dirty="0" err="1" smtClean="0"/>
              <a:t>part</a:t>
            </a:r>
            <a:r>
              <a:rPr lang="de-DE" sz="1800" dirty="0" smtClean="0"/>
              <a:t>-time) </a:t>
            </a:r>
            <a:endParaRPr lang="de-DE" sz="1800" dirty="0" smtClean="0"/>
          </a:p>
          <a:p>
            <a:pPr>
              <a:buFont typeface="Arial" charset="0"/>
              <a:buNone/>
            </a:pPr>
            <a:r>
              <a:rPr lang="de-DE" dirty="0" smtClean="0"/>
              <a:t>	</a:t>
            </a:r>
            <a:endParaRPr lang="de-DE" dirty="0" smtClean="0"/>
          </a:p>
          <a:p>
            <a:pPr>
              <a:buFont typeface="Arial" charset="0"/>
              <a:buNone/>
            </a:pPr>
            <a:endParaRPr lang="de-DE" dirty="0" smtClean="0"/>
          </a:p>
          <a:p>
            <a:pPr>
              <a:buFont typeface="Arial" charset="0"/>
              <a:buNone/>
            </a:pPr>
            <a:r>
              <a:rPr lang="de-DE" dirty="0" smtClean="0"/>
              <a:t>	</a:t>
            </a:r>
            <a:r>
              <a:rPr lang="de-DE" u="sng" dirty="0" smtClean="0"/>
              <a:t>T</a:t>
            </a:r>
            <a:r>
              <a:rPr lang="de-DE" u="sng" dirty="0" smtClean="0"/>
              <a:t>otal:</a:t>
            </a:r>
            <a:r>
              <a:rPr lang="de-DE" dirty="0" smtClean="0"/>
              <a:t> </a:t>
            </a:r>
            <a:r>
              <a:rPr lang="de-DE" dirty="0" smtClean="0"/>
              <a:t>3,5 </a:t>
            </a:r>
            <a:r>
              <a:rPr lang="de-DE" dirty="0" err="1" smtClean="0"/>
              <a:t>employees</a:t>
            </a:r>
            <a:r>
              <a:rPr lang="de-DE" dirty="0" smtClean="0"/>
              <a:t> </a:t>
            </a:r>
            <a:endParaRPr lang="de-DE" dirty="0" smtClean="0"/>
          </a:p>
          <a:p>
            <a:endParaRPr lang="de-DE" dirty="0" smtClean="0"/>
          </a:p>
        </p:txBody>
      </p:sp>
      <p:sp>
        <p:nvSpPr>
          <p:cNvPr id="27653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2268538"/>
            <a:ext cx="4041775" cy="684212"/>
          </a:xfrm>
        </p:spPr>
        <p:txBody>
          <a:bodyPr/>
          <a:lstStyle/>
          <a:p>
            <a:pPr algn="ctr"/>
            <a:r>
              <a:rPr lang="de-DE" dirty="0" smtClean="0"/>
              <a:t>GS-Board </a:t>
            </a:r>
            <a:endParaRPr lang="de-DE" dirty="0" smtClean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3000375"/>
            <a:ext cx="4041775" cy="3092450"/>
          </a:xfrm>
        </p:spPr>
        <p:txBody>
          <a:bodyPr/>
          <a:lstStyle/>
          <a:p>
            <a:pPr marL="542925" indent="-180975">
              <a:defRPr/>
            </a:pPr>
            <a:r>
              <a:rPr lang="de-DE" dirty="0" smtClean="0"/>
              <a:t>4 </a:t>
            </a:r>
            <a:r>
              <a:rPr lang="de-DE" dirty="0" smtClean="0"/>
              <a:t>Professors </a:t>
            </a:r>
            <a:endParaRPr lang="de-DE" dirty="0" smtClean="0"/>
          </a:p>
          <a:p>
            <a:pPr marL="542925" indent="0">
              <a:spcBef>
                <a:spcPts val="0"/>
              </a:spcBef>
              <a:buFont typeface="Arial" charset="0"/>
              <a:buNone/>
              <a:defRPr/>
            </a:pPr>
            <a:r>
              <a:rPr lang="de-DE" sz="1800" dirty="0" smtClean="0"/>
              <a:t>(1 Prof </a:t>
            </a:r>
            <a:r>
              <a:rPr lang="de-DE" sz="1800" dirty="0" smtClean="0"/>
              <a:t>per </a:t>
            </a:r>
            <a:r>
              <a:rPr lang="de-DE" sz="1800" dirty="0" err="1" smtClean="0"/>
              <a:t>department</a:t>
            </a:r>
            <a:r>
              <a:rPr lang="de-DE" sz="1800" dirty="0" smtClean="0"/>
              <a:t> plus </a:t>
            </a:r>
          </a:p>
          <a:p>
            <a:pPr marL="542925" indent="0">
              <a:spcBef>
                <a:spcPts val="0"/>
              </a:spcBef>
              <a:buFont typeface="Arial" charset="0"/>
              <a:buNone/>
              <a:defRPr/>
            </a:pPr>
            <a:r>
              <a:rPr lang="de-DE" sz="1800" dirty="0" smtClean="0"/>
              <a:t>Dean </a:t>
            </a:r>
            <a:r>
              <a:rPr lang="de-DE" sz="1800" dirty="0" err="1" smtClean="0"/>
              <a:t>of</a:t>
            </a:r>
            <a:r>
              <a:rPr lang="de-DE" sz="1800" dirty="0" smtClean="0"/>
              <a:t> Research)</a:t>
            </a:r>
            <a:endParaRPr lang="de-DE" sz="1800" dirty="0" smtClean="0"/>
          </a:p>
          <a:p>
            <a:pPr marL="361950" indent="180975">
              <a:spcBef>
                <a:spcPts val="0"/>
              </a:spcBef>
              <a:defRPr/>
            </a:pPr>
            <a:r>
              <a:rPr lang="de-DE" dirty="0" smtClean="0"/>
              <a:t>1 </a:t>
            </a:r>
            <a:r>
              <a:rPr lang="de-DE" dirty="0" err="1" smtClean="0"/>
              <a:t>Postdoc</a:t>
            </a:r>
            <a:endParaRPr lang="de-DE" dirty="0" smtClean="0"/>
          </a:p>
          <a:p>
            <a:pPr marL="361950" indent="180975">
              <a:spcBef>
                <a:spcPts val="0"/>
              </a:spcBef>
              <a:defRPr/>
            </a:pPr>
            <a:r>
              <a:rPr lang="de-DE" dirty="0" smtClean="0"/>
              <a:t>1 </a:t>
            </a:r>
            <a:r>
              <a:rPr lang="de-DE" dirty="0" err="1" smtClean="0"/>
              <a:t>Doctoral</a:t>
            </a:r>
            <a:r>
              <a:rPr lang="de-DE" dirty="0" smtClean="0"/>
              <a:t> Student </a:t>
            </a:r>
          </a:p>
          <a:p>
            <a:pPr marL="361950" indent="180975">
              <a:spcBef>
                <a:spcPts val="0"/>
              </a:spcBef>
              <a:defRPr/>
            </a:pPr>
            <a:r>
              <a:rPr lang="de-DE" dirty="0" smtClean="0"/>
              <a:t>GS-Managing </a:t>
            </a:r>
            <a:r>
              <a:rPr lang="de-DE" dirty="0" err="1" smtClean="0"/>
              <a:t>Director</a:t>
            </a:r>
            <a:r>
              <a:rPr lang="de-DE" dirty="0" smtClean="0"/>
              <a:t> </a:t>
            </a:r>
            <a:endParaRPr lang="de-DE" dirty="0" smtClean="0"/>
          </a:p>
          <a:p>
            <a:pPr marL="361950" indent="180975">
              <a:spcBef>
                <a:spcPts val="0"/>
              </a:spcBef>
              <a:buFont typeface="Arial" charset="0"/>
              <a:buNone/>
              <a:defRPr/>
            </a:pPr>
            <a:endParaRPr lang="de-DE" dirty="0" smtClean="0"/>
          </a:p>
          <a:p>
            <a:pPr marL="361950" indent="180975">
              <a:buFont typeface="Arial" charset="0"/>
              <a:buNone/>
              <a:defRPr/>
            </a:pPr>
            <a:r>
              <a:rPr lang="de-DE" u="sng" dirty="0" smtClean="0"/>
              <a:t>Total:</a:t>
            </a:r>
            <a:r>
              <a:rPr lang="de-DE" dirty="0" smtClean="0"/>
              <a:t> </a:t>
            </a:r>
            <a:r>
              <a:rPr lang="de-DE" dirty="0" smtClean="0"/>
              <a:t>7 </a:t>
            </a:r>
            <a:r>
              <a:rPr lang="de-DE" dirty="0" smtClean="0"/>
              <a:t>Members</a:t>
            </a:r>
            <a:endParaRPr lang="de-DE" dirty="0" smtClean="0"/>
          </a:p>
          <a:p>
            <a:pPr marL="361950" indent="180975">
              <a:buFont typeface="Arial" charset="0"/>
              <a:buNone/>
              <a:defRPr/>
            </a:pPr>
            <a:r>
              <a:rPr lang="de-DE" sz="2000" dirty="0" smtClean="0"/>
              <a:t>GS-</a:t>
            </a:r>
            <a:r>
              <a:rPr lang="de-DE" sz="2000" dirty="0" err="1" smtClean="0"/>
              <a:t>Director</a:t>
            </a:r>
            <a:r>
              <a:rPr lang="de-DE" sz="2000" dirty="0" smtClean="0"/>
              <a:t>: </a:t>
            </a:r>
            <a:r>
              <a:rPr lang="de-DE" sz="1800" dirty="0" smtClean="0"/>
              <a:t>Prof. Dr. Timo Busch </a:t>
            </a:r>
            <a:endParaRPr lang="de-DE" sz="1800" dirty="0"/>
          </a:p>
        </p:txBody>
      </p:sp>
      <p:sp>
        <p:nvSpPr>
          <p:cNvPr id="27655" name="Fußzeilenplatzhalt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smtClean="0"/>
              <a:t>Dr. Ulf Beckmann </a:t>
            </a:r>
          </a:p>
        </p:txBody>
      </p:sp>
      <p:sp>
        <p:nvSpPr>
          <p:cNvPr id="10" name="Titel 1"/>
          <p:cNvSpPr txBox="1">
            <a:spLocks/>
          </p:cNvSpPr>
          <p:nvPr/>
        </p:nvSpPr>
        <p:spPr bwMode="auto">
          <a:xfrm>
            <a:off x="2411413" y="549275"/>
            <a:ext cx="35274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de-DE" b="1" dirty="0">
                <a:solidFill>
                  <a:srgbClr val="E2001A"/>
                </a:solidFill>
                <a:latin typeface="+mj-lt"/>
                <a:ea typeface="+mj-ea"/>
                <a:cs typeface="+mj-cs"/>
              </a:rPr>
              <a:t>WiSo-Graduate School </a:t>
            </a:r>
          </a:p>
        </p:txBody>
      </p:sp>
      <p:sp>
        <p:nvSpPr>
          <p:cNvPr id="11" name="Datumsplatzhalter 10"/>
          <p:cNvSpPr>
            <a:spLocks noGrp="1"/>
          </p:cNvSpPr>
          <p:nvPr>
            <p:ph type="dt" sz="quarter" idx="11"/>
          </p:nvPr>
        </p:nvSpPr>
        <p:spPr/>
        <p:txBody>
          <a:bodyPr anchor="t"/>
          <a:lstStyle/>
          <a:p>
            <a:pPr>
              <a:defRPr/>
            </a:pPr>
            <a:r>
              <a:rPr lang="de-DE" dirty="0" smtClean="0"/>
              <a:t>20.10.2015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CFC810D3-D110-4016-BC69-AD2853B4D3FF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352000" cy="720080"/>
          </a:xfrm>
        </p:spPr>
        <p:txBody>
          <a:bodyPr>
            <a:noAutofit/>
          </a:bodyPr>
          <a:lstStyle/>
          <a:p>
            <a:pPr algn="ctr"/>
            <a:r>
              <a:rPr lang="de-DE" sz="2400" dirty="0" err="1" smtClean="0"/>
              <a:t>Enrollment</a:t>
            </a:r>
            <a:r>
              <a:rPr lang="de-DE" sz="2400" dirty="0" smtClean="0"/>
              <a:t> </a:t>
            </a:r>
            <a:r>
              <a:rPr lang="de-DE" sz="2400" dirty="0" err="1" smtClean="0"/>
              <a:t>at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University </a:t>
            </a:r>
            <a:r>
              <a:rPr lang="de-DE" sz="2400" dirty="0" err="1" smtClean="0"/>
              <a:t>of</a:t>
            </a:r>
            <a:r>
              <a:rPr lang="de-DE" sz="2400" dirty="0" smtClean="0"/>
              <a:t> Hamburg: </a:t>
            </a:r>
            <a:br>
              <a:rPr lang="de-DE" sz="2400" dirty="0" smtClean="0"/>
            </a:br>
            <a:r>
              <a:rPr lang="de-DE" sz="2400" dirty="0" smtClean="0"/>
              <a:t>First </a:t>
            </a:r>
            <a:r>
              <a:rPr lang="de-DE" sz="2400" dirty="0" err="1" smtClean="0"/>
              <a:t>step</a:t>
            </a:r>
            <a:r>
              <a:rPr lang="de-DE" sz="2400" dirty="0" smtClean="0"/>
              <a:t>: “</a:t>
            </a:r>
            <a:r>
              <a:rPr lang="de-DE" sz="2400" dirty="0" err="1" smtClean="0"/>
              <a:t>Conditional</a:t>
            </a:r>
            <a:r>
              <a:rPr lang="de-DE" sz="2400" dirty="0" smtClean="0"/>
              <a:t>“ </a:t>
            </a:r>
            <a:r>
              <a:rPr lang="de-DE" sz="2400" dirty="0" err="1" smtClean="0"/>
              <a:t>Enrollment</a:t>
            </a:r>
            <a:r>
              <a:rPr lang="de-DE" sz="2400" dirty="0" smtClean="0"/>
              <a:t> (I) 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2492896"/>
            <a:ext cx="8352000" cy="3672000"/>
          </a:xfrm>
        </p:spPr>
        <p:txBody>
          <a:bodyPr/>
          <a:lstStyle/>
          <a:p>
            <a:pPr marL="357188" indent="-357188" algn="just">
              <a:lnSpc>
                <a:spcPct val="100000"/>
              </a:lnSpc>
              <a:defRPr/>
            </a:pPr>
            <a:r>
              <a:rPr lang="de-DE" sz="1800" dirty="0" smtClean="0"/>
              <a:t>1.) </a:t>
            </a:r>
            <a:r>
              <a:rPr lang="de-DE" sz="1800" dirty="0" smtClean="0">
                <a:sym typeface="Wingdings" pitchFamily="2" charset="2"/>
              </a:rPr>
              <a:t>GIGA-</a:t>
            </a:r>
            <a:r>
              <a:rPr lang="de-DE" sz="1800" dirty="0" err="1" smtClean="0">
                <a:sym typeface="Wingdings" pitchFamily="2" charset="2"/>
              </a:rPr>
              <a:t>Doctoral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student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looks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for</a:t>
            </a:r>
            <a:r>
              <a:rPr lang="de-DE" sz="1800" dirty="0" smtClean="0">
                <a:sym typeface="Wingdings" pitchFamily="2" charset="2"/>
              </a:rPr>
              <a:t> a </a:t>
            </a:r>
            <a:r>
              <a:rPr lang="de-DE" sz="1800" b="1" dirty="0" err="1" smtClean="0">
                <a:sym typeface="Wingdings" pitchFamily="2" charset="2"/>
              </a:rPr>
              <a:t>supervisor</a:t>
            </a:r>
            <a:r>
              <a:rPr lang="de-DE" sz="1800" dirty="0" smtClean="0">
                <a:sym typeface="Wingdings" pitchFamily="2" charset="2"/>
              </a:rPr>
              <a:t> (a </a:t>
            </a:r>
            <a:r>
              <a:rPr lang="de-DE" sz="1800" dirty="0" err="1" smtClean="0">
                <a:sym typeface="Wingdings" pitchFamily="2" charset="2"/>
              </a:rPr>
              <a:t>professor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of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the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faculty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of</a:t>
            </a:r>
            <a:r>
              <a:rPr lang="de-DE" sz="1800" dirty="0" smtClean="0">
                <a:sym typeface="Wingdings" pitchFamily="2" charset="2"/>
              </a:rPr>
              <a:t> Business, Economics </a:t>
            </a:r>
            <a:r>
              <a:rPr lang="de-DE" sz="1800" dirty="0" err="1" smtClean="0">
                <a:sym typeface="Wingdings" pitchFamily="2" charset="2"/>
              </a:rPr>
              <a:t>and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Social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Sciences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of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the</a:t>
            </a:r>
            <a:r>
              <a:rPr lang="de-DE" sz="1800" dirty="0" smtClean="0">
                <a:sym typeface="Wingdings" pitchFamily="2" charset="2"/>
              </a:rPr>
              <a:t> University </a:t>
            </a:r>
            <a:r>
              <a:rPr lang="de-DE" sz="1800" dirty="0" err="1" smtClean="0">
                <a:sym typeface="Wingdings" pitchFamily="2" charset="2"/>
              </a:rPr>
              <a:t>of</a:t>
            </a:r>
            <a:r>
              <a:rPr lang="de-DE" sz="1800" dirty="0" smtClean="0">
                <a:sym typeface="Wingdings" pitchFamily="2" charset="2"/>
              </a:rPr>
              <a:t> Hamburg)		</a:t>
            </a:r>
          </a:p>
          <a:p>
            <a:pPr marL="357188" indent="-357188" algn="just">
              <a:lnSpc>
                <a:spcPct val="100000"/>
              </a:lnSpc>
              <a:defRPr/>
            </a:pPr>
            <a:endParaRPr lang="de-DE" dirty="0" smtClean="0"/>
          </a:p>
          <a:p>
            <a:pPr marL="357188" indent="-357188" algn="just">
              <a:lnSpc>
                <a:spcPct val="100000"/>
              </a:lnSpc>
              <a:defRPr/>
            </a:pPr>
            <a:r>
              <a:rPr lang="de-DE" dirty="0" smtClean="0"/>
              <a:t>2.) 	</a:t>
            </a:r>
            <a:r>
              <a:rPr lang="de-DE" sz="1800" dirty="0" smtClean="0"/>
              <a:t>Supervisor („Doktorvater“ </a:t>
            </a:r>
            <a:r>
              <a:rPr lang="de-DE" sz="1800" dirty="0" err="1" smtClean="0"/>
              <a:t>or</a:t>
            </a:r>
            <a:r>
              <a:rPr lang="de-DE" sz="1800" dirty="0" smtClean="0"/>
              <a:t> „Doktormutter“) </a:t>
            </a:r>
            <a:r>
              <a:rPr lang="de-DE" sz="1800" dirty="0" err="1" smtClean="0"/>
              <a:t>fills</a:t>
            </a:r>
            <a:r>
              <a:rPr lang="de-DE" sz="1800" dirty="0" smtClean="0"/>
              <a:t> out </a:t>
            </a:r>
            <a:r>
              <a:rPr lang="de-DE" sz="1800" dirty="0" err="1" smtClean="0"/>
              <a:t>the</a:t>
            </a:r>
            <a:r>
              <a:rPr lang="de-DE" sz="1800" dirty="0" smtClean="0"/>
              <a:t> </a:t>
            </a:r>
          </a:p>
          <a:p>
            <a:pPr marL="357188" indent="-357188" algn="just">
              <a:lnSpc>
                <a:spcPct val="100000"/>
              </a:lnSpc>
              <a:defRPr/>
            </a:pPr>
            <a:r>
              <a:rPr lang="de-DE" sz="1800" b="1" dirty="0" smtClean="0"/>
              <a:t>	„Betreuungserklärung“ </a:t>
            </a:r>
            <a:r>
              <a:rPr lang="de-DE" sz="1800" dirty="0" smtClean="0"/>
              <a:t>(</a:t>
            </a:r>
            <a:r>
              <a:rPr lang="de-DE" sz="1800" dirty="0" err="1" smtClean="0"/>
              <a:t>supervision</a:t>
            </a:r>
            <a:r>
              <a:rPr lang="de-DE" sz="1800" dirty="0" smtClean="0"/>
              <a:t> </a:t>
            </a:r>
            <a:r>
              <a:rPr lang="de-DE" sz="1800" dirty="0" err="1" smtClean="0"/>
              <a:t>declaration</a:t>
            </a:r>
            <a:r>
              <a:rPr lang="de-DE" sz="1800" dirty="0" smtClean="0"/>
              <a:t>).</a:t>
            </a:r>
          </a:p>
          <a:p>
            <a:pPr marL="357188" indent="-357188" algn="just">
              <a:defRPr/>
            </a:pPr>
            <a:r>
              <a:rPr lang="de-DE" dirty="0" smtClean="0"/>
              <a:t>					</a:t>
            </a:r>
          </a:p>
          <a:p>
            <a:pPr marL="357188" indent="-357188" algn="just">
              <a:defRPr/>
            </a:pPr>
            <a:r>
              <a:rPr lang="de-DE" dirty="0" smtClean="0">
                <a:sym typeface="Wingdings" pitchFamily="2" charset="2"/>
              </a:rPr>
              <a:t>3</a:t>
            </a:r>
            <a:r>
              <a:rPr lang="de-DE" sz="1800" dirty="0" smtClean="0">
                <a:sym typeface="Wingdings" pitchFamily="2" charset="2"/>
              </a:rPr>
              <a:t>.)	</a:t>
            </a:r>
            <a:r>
              <a:rPr lang="de-DE" sz="1800" dirty="0" err="1" smtClean="0">
                <a:sym typeface="Wingdings" pitchFamily="2" charset="2"/>
              </a:rPr>
              <a:t>GiGA-Doctoral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student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visits</a:t>
            </a:r>
            <a:r>
              <a:rPr lang="de-DE" sz="1800" dirty="0" smtClean="0">
                <a:sym typeface="Wingdings" pitchFamily="2" charset="2"/>
              </a:rPr>
              <a:t>  </a:t>
            </a:r>
            <a:r>
              <a:rPr lang="de-DE" sz="1800" dirty="0" err="1" smtClean="0">
                <a:sym typeface="Wingdings" pitchFamily="2" charset="2"/>
              </a:rPr>
              <a:t>the</a:t>
            </a:r>
            <a:r>
              <a:rPr lang="de-DE" sz="1800" dirty="0" smtClean="0">
                <a:sym typeface="Wingdings" pitchFamily="2" charset="2"/>
              </a:rPr>
              <a:t> Graduate School, </a:t>
            </a:r>
            <a:r>
              <a:rPr lang="de-DE" sz="1800" dirty="0" err="1" smtClean="0">
                <a:sym typeface="Wingdings" pitchFamily="2" charset="2"/>
              </a:rPr>
              <a:t>presents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the</a:t>
            </a:r>
            <a:r>
              <a:rPr lang="de-DE" sz="1800" dirty="0" smtClean="0">
                <a:sym typeface="Wingdings" pitchFamily="2" charset="2"/>
              </a:rPr>
              <a:t> „Betreuungserklärung“ </a:t>
            </a:r>
            <a:r>
              <a:rPr lang="de-DE" sz="1800" dirty="0" err="1" smtClean="0">
                <a:sym typeface="Wingdings" pitchFamily="2" charset="2"/>
              </a:rPr>
              <a:t>and</a:t>
            </a:r>
            <a:r>
              <a:rPr lang="de-DE" sz="1800" dirty="0" smtClean="0">
                <a:sym typeface="Wingdings" pitchFamily="2" charset="2"/>
              </a:rPr>
              <a:t> a </a:t>
            </a:r>
            <a:r>
              <a:rPr lang="de-DE" sz="1800" dirty="0" err="1" smtClean="0">
                <a:sym typeface="Wingdings" pitchFamily="2" charset="2"/>
              </a:rPr>
              <a:t>certified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copy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of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Diploma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or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masters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degree</a:t>
            </a:r>
            <a:r>
              <a:rPr lang="de-DE" sz="1800" dirty="0" smtClean="0">
                <a:sym typeface="Wingdings" pitchFamily="2" charset="2"/>
              </a:rPr>
              <a:t> </a:t>
            </a:r>
          </a:p>
          <a:p>
            <a:pPr marL="357188" indent="-357188" algn="just">
              <a:defRPr/>
            </a:pPr>
            <a:r>
              <a:rPr lang="de-DE" sz="1800" dirty="0" smtClean="0">
                <a:sym typeface="Wingdings" pitchFamily="2" charset="2"/>
              </a:rPr>
              <a:t> </a:t>
            </a:r>
          </a:p>
          <a:p>
            <a:pPr marL="357188" indent="-357188" algn="just">
              <a:defRPr/>
            </a:pPr>
            <a:r>
              <a:rPr lang="de-DE" sz="1800" dirty="0" smtClean="0">
                <a:sym typeface="Wingdings" pitchFamily="2" charset="2"/>
              </a:rPr>
              <a:t>4.) GS </a:t>
            </a:r>
            <a:r>
              <a:rPr lang="de-DE" sz="1800" dirty="0" err="1" smtClean="0">
                <a:sym typeface="Wingdings" pitchFamily="2" charset="2"/>
              </a:rPr>
              <a:t>then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fills</a:t>
            </a:r>
            <a:r>
              <a:rPr lang="de-DE" sz="1800" dirty="0" smtClean="0">
                <a:sym typeface="Wingdings" pitchFamily="2" charset="2"/>
              </a:rPr>
              <a:t> out </a:t>
            </a:r>
            <a:r>
              <a:rPr lang="de-DE" sz="1800" dirty="0" err="1" smtClean="0">
                <a:sym typeface="Wingdings" pitchFamily="2" charset="2"/>
              </a:rPr>
              <a:t>the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b="1" dirty="0" smtClean="0">
                <a:sym typeface="Wingdings" pitchFamily="2" charset="2"/>
              </a:rPr>
              <a:t>„Betreuungsbescheinigung</a:t>
            </a:r>
            <a:r>
              <a:rPr lang="de-DE" sz="1800" dirty="0" smtClean="0">
                <a:sym typeface="Wingdings" pitchFamily="2" charset="2"/>
              </a:rPr>
              <a:t>“ (</a:t>
            </a:r>
            <a:r>
              <a:rPr lang="de-DE" sz="1800" dirty="0" err="1" smtClean="0">
                <a:sym typeface="Wingdings" pitchFamily="2" charset="2"/>
              </a:rPr>
              <a:t>supervision</a:t>
            </a:r>
            <a:r>
              <a:rPr lang="de-DE" sz="1800" dirty="0" smtClean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confirmation</a:t>
            </a:r>
            <a:r>
              <a:rPr lang="de-DE" sz="1800" dirty="0" smtClean="0">
                <a:sym typeface="Wingdings" pitchFamily="2" charset="2"/>
              </a:rPr>
              <a:t>)</a:t>
            </a:r>
          </a:p>
          <a:p>
            <a:pPr marL="357188" indent="-357188" algn="just">
              <a:defRPr/>
            </a:pPr>
            <a:endParaRPr lang="de-DE" sz="1800" dirty="0" smtClean="0">
              <a:sym typeface="Wingdings" pitchFamily="2" charset="2"/>
            </a:endParaRP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Dr. Ulf Beckmann 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</a:t>
            </a:r>
            <a:r>
              <a:rPr lang="de-DE" dirty="0" smtClean="0"/>
              <a:t>.10.2015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71BA5D33-F54D-4EC3-9420-0E6B9DAEBCEC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7" name="Pfeil nach unten 6"/>
          <p:cNvSpPr/>
          <p:nvPr/>
        </p:nvSpPr>
        <p:spPr>
          <a:xfrm>
            <a:off x="3275856" y="3140968"/>
            <a:ext cx="28892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Pfeil nach unten 7"/>
          <p:cNvSpPr/>
          <p:nvPr/>
        </p:nvSpPr>
        <p:spPr>
          <a:xfrm>
            <a:off x="4283968" y="4293096"/>
            <a:ext cx="28892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" name="Pfeil nach unten 8"/>
          <p:cNvSpPr/>
          <p:nvPr/>
        </p:nvSpPr>
        <p:spPr>
          <a:xfrm>
            <a:off x="5652120" y="5373216"/>
            <a:ext cx="28892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el 1"/>
          <p:cNvSpPr>
            <a:spLocks noGrp="1"/>
          </p:cNvSpPr>
          <p:nvPr>
            <p:ph type="title"/>
          </p:nvPr>
        </p:nvSpPr>
        <p:spPr>
          <a:xfrm>
            <a:off x="395288" y="1773238"/>
            <a:ext cx="8353425" cy="649287"/>
          </a:xfrm>
        </p:spPr>
        <p:txBody>
          <a:bodyPr/>
          <a:lstStyle/>
          <a:p>
            <a:pPr algn="ctr" eaLnBrk="1" hangingPunct="1"/>
            <a:r>
              <a:rPr lang="de-DE" sz="2000" dirty="0" smtClean="0">
                <a:solidFill>
                  <a:srgbClr val="E2001A"/>
                </a:solidFill>
              </a:rPr>
              <a:t> 	</a:t>
            </a:r>
            <a:r>
              <a:rPr lang="de-DE" sz="2800" dirty="0" smtClean="0"/>
              <a:t>„</a:t>
            </a:r>
            <a:r>
              <a:rPr lang="de-DE" sz="2800" dirty="0" err="1" smtClean="0"/>
              <a:t>Conditional</a:t>
            </a:r>
            <a:r>
              <a:rPr lang="de-DE" sz="2800" dirty="0" smtClean="0"/>
              <a:t>“ </a:t>
            </a:r>
            <a:r>
              <a:rPr lang="de-DE" sz="2800" dirty="0" err="1" smtClean="0"/>
              <a:t>Enrollment</a:t>
            </a:r>
            <a:r>
              <a:rPr lang="de-DE" sz="2800" dirty="0" smtClean="0"/>
              <a:t> (II</a:t>
            </a:r>
            <a:r>
              <a:rPr lang="de-DE" sz="2800" dirty="0" smtClean="0"/>
              <a:t>) </a:t>
            </a:r>
            <a:endParaRPr lang="de-DE" sz="2800" dirty="0" smtClean="0">
              <a:solidFill>
                <a:srgbClr val="E2001A"/>
              </a:solidFill>
            </a:endParaRPr>
          </a:p>
        </p:txBody>
      </p:sp>
      <p:pic>
        <p:nvPicPr>
          <p:cNvPr id="30723" name="Inhaltsplatzhalter 7" descr="BeispielLogo_FakultaetWiS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86500" y="428625"/>
            <a:ext cx="2433638" cy="647700"/>
          </a:xfrm>
        </p:spPr>
      </p:pic>
      <p:sp>
        <p:nvSpPr>
          <p:cNvPr id="20" name="Foliennummernplatzhalter 5"/>
          <p:cNvSpPr txBox="1">
            <a:spLocks/>
          </p:cNvSpPr>
          <p:nvPr/>
        </p:nvSpPr>
        <p:spPr>
          <a:xfrm>
            <a:off x="8035925" y="6000750"/>
            <a:ext cx="947738" cy="2159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50">
                <a:solidFill>
                  <a:schemeClr val="bg1"/>
                </a:solidFill>
                <a:latin typeface="+mn-lt"/>
              </a:rPr>
              <a:t>Seite </a:t>
            </a:r>
            <a:r>
              <a:rPr lang="de-DE" sz="1200">
                <a:solidFill>
                  <a:schemeClr val="bg1"/>
                </a:solidFill>
                <a:latin typeface="+mn-lt"/>
              </a:rPr>
              <a:t> </a:t>
            </a:r>
            <a:fld id="{01D0BF5D-AB36-4768-9243-C054263EDABF}" type="slidenum">
              <a:rPr lang="de-DE" sz="1200">
                <a:solidFill>
                  <a:schemeClr val="bg1"/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0725" name="Rechteck 23"/>
          <p:cNvSpPr>
            <a:spLocks noChangeArrowheads="1"/>
          </p:cNvSpPr>
          <p:nvPr/>
        </p:nvSpPr>
        <p:spPr bwMode="auto">
          <a:xfrm>
            <a:off x="611560" y="2420889"/>
            <a:ext cx="7705353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7188" indent="-357188" algn="just">
              <a:defRPr/>
            </a:pPr>
            <a:r>
              <a:rPr lang="de-DE" dirty="0" smtClean="0"/>
              <a:t>4.) </a:t>
            </a:r>
            <a:r>
              <a:rPr lang="de-DE" dirty="0" err="1" smtClean="0"/>
              <a:t>Present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„</a:t>
            </a:r>
            <a:r>
              <a:rPr lang="de-DE" dirty="0" smtClean="0">
                <a:sym typeface="Wingdings" pitchFamily="2" charset="2"/>
              </a:rPr>
              <a:t>Betreuungsbescheinigung“ </a:t>
            </a:r>
            <a:r>
              <a:rPr lang="de-DE" dirty="0" err="1" smtClean="0">
                <a:sym typeface="Wingdings" pitchFamily="2" charset="2"/>
              </a:rPr>
              <a:t>at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the</a:t>
            </a:r>
            <a:r>
              <a:rPr lang="de-DE" dirty="0" smtClean="0">
                <a:sym typeface="Wingdings" pitchFamily="2" charset="2"/>
              </a:rPr>
              <a:t> „Campus </a:t>
            </a:r>
            <a:r>
              <a:rPr lang="de-DE" dirty="0" smtClean="0">
                <a:sym typeface="Wingdings" pitchFamily="2" charset="2"/>
              </a:rPr>
              <a:t>Center“ (Ms. Regina </a:t>
            </a:r>
            <a:r>
              <a:rPr lang="de-DE" dirty="0" smtClean="0">
                <a:sym typeface="Wingdings" pitchFamily="2" charset="2"/>
              </a:rPr>
              <a:t>Brock, Alsterterrasse 1) </a:t>
            </a:r>
            <a:r>
              <a:rPr lang="de-DE" dirty="0" err="1" smtClean="0">
                <a:sym typeface="Wingdings" pitchFamily="2" charset="2"/>
              </a:rPr>
              <a:t>and</a:t>
            </a:r>
            <a:r>
              <a:rPr lang="de-DE" dirty="0" smtClean="0">
                <a:sym typeface="Wingdings" pitchFamily="2" charset="2"/>
              </a:rPr>
              <a:t> also a </a:t>
            </a:r>
            <a:r>
              <a:rPr lang="de-DE" dirty="0" err="1" smtClean="0">
                <a:sym typeface="Wingdings" pitchFamily="2" charset="2"/>
              </a:rPr>
              <a:t>print</a:t>
            </a:r>
            <a:r>
              <a:rPr lang="de-DE" dirty="0" smtClean="0">
                <a:sym typeface="Wingdings" pitchFamily="2" charset="2"/>
              </a:rPr>
              <a:t>-out </a:t>
            </a:r>
            <a:r>
              <a:rPr lang="de-DE" dirty="0" err="1" smtClean="0">
                <a:sym typeface="Wingdings" pitchFamily="2" charset="2"/>
              </a:rPr>
              <a:t>of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your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application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from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the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application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platform</a:t>
            </a:r>
            <a:r>
              <a:rPr lang="de-DE" dirty="0" smtClean="0">
                <a:sym typeface="Wingdings" pitchFamily="2" charset="2"/>
              </a:rPr>
              <a:t> (</a:t>
            </a:r>
            <a:r>
              <a:rPr lang="en-US" dirty="0" smtClean="0"/>
              <a:t>register under: </a:t>
            </a:r>
            <a:r>
              <a:rPr lang="en-US" dirty="0" smtClean="0">
                <a:hlinkClick r:id="rId3"/>
              </a:rPr>
              <a:t>www.uni-hamburg.de/online-bewerbung</a:t>
            </a:r>
            <a:r>
              <a:rPr lang="en-US" dirty="0" smtClean="0"/>
              <a:t>)</a:t>
            </a:r>
            <a:r>
              <a:rPr lang="de-DE" dirty="0" smtClean="0">
                <a:sym typeface="Wingdings" pitchFamily="2" charset="2"/>
              </a:rPr>
              <a:t>, a </a:t>
            </a:r>
            <a:r>
              <a:rPr lang="de-DE" dirty="0" err="1" smtClean="0">
                <a:sym typeface="Wingdings" pitchFamily="2" charset="2"/>
              </a:rPr>
              <a:t>certified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copy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of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Diploma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or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masters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degree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and</a:t>
            </a:r>
            <a:r>
              <a:rPr lang="de-DE" dirty="0" smtClean="0">
                <a:sym typeface="Wingdings" pitchFamily="2" charset="2"/>
              </a:rPr>
              <a:t> a </a:t>
            </a:r>
            <a:r>
              <a:rPr lang="de-DE" dirty="0" err="1" smtClean="0">
                <a:sym typeface="Wingdings" pitchFamily="2" charset="2"/>
              </a:rPr>
              <a:t>proof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of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health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insurance</a:t>
            </a:r>
            <a:r>
              <a:rPr lang="de-DE" dirty="0" smtClean="0">
                <a:sym typeface="Wingdings" pitchFamily="2" charset="2"/>
              </a:rPr>
              <a:t>)</a:t>
            </a:r>
            <a:endParaRPr lang="de-DE" dirty="0" smtClean="0"/>
          </a:p>
          <a:p>
            <a:pPr marL="357188" indent="-357188" algn="just">
              <a:defRPr/>
            </a:pPr>
            <a:endParaRPr lang="de-DE" dirty="0" smtClean="0"/>
          </a:p>
          <a:p>
            <a:pPr marL="357188" indent="-357188">
              <a:defRPr/>
            </a:pPr>
            <a:endParaRPr lang="de-DE" dirty="0" smtClean="0">
              <a:sym typeface="Wingdings" pitchFamily="2" charset="2"/>
            </a:endParaRPr>
          </a:p>
          <a:p>
            <a:pPr marL="357188" indent="-357188"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de-DE" dirty="0" smtClean="0">
                <a:sym typeface="Wingdings" pitchFamily="2" charset="2"/>
              </a:rPr>
              <a:t>5</a:t>
            </a:r>
            <a:r>
              <a:rPr lang="de-DE" dirty="0" smtClean="0">
                <a:sym typeface="Wingdings" pitchFamily="2" charset="2"/>
              </a:rPr>
              <a:t>.)	P</a:t>
            </a:r>
            <a:r>
              <a:rPr lang="de-DE" dirty="0" smtClean="0">
                <a:sym typeface="Wingdings" pitchFamily="2" charset="2"/>
              </a:rPr>
              <a:t>ay </a:t>
            </a:r>
            <a:r>
              <a:rPr lang="de-DE" dirty="0" err="1" smtClean="0">
                <a:sym typeface="Wingdings" pitchFamily="2" charset="2"/>
              </a:rPr>
              <a:t>the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semester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fee</a:t>
            </a:r>
            <a:r>
              <a:rPr lang="de-DE" dirty="0" smtClean="0">
                <a:sym typeface="Wingdings" pitchFamily="2" charset="2"/>
              </a:rPr>
              <a:t> (</a:t>
            </a:r>
            <a:r>
              <a:rPr lang="de-DE" dirty="0" err="1" smtClean="0">
                <a:sym typeface="Wingdings" pitchFamily="2" charset="2"/>
              </a:rPr>
              <a:t>semester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contribution</a:t>
            </a:r>
            <a:r>
              <a:rPr lang="de-DE" dirty="0" smtClean="0">
                <a:sym typeface="Wingdings" pitchFamily="2" charset="2"/>
              </a:rPr>
              <a:t>, </a:t>
            </a:r>
            <a:r>
              <a:rPr lang="de-DE" dirty="0" err="1" smtClean="0">
                <a:sym typeface="Wingdings" pitchFamily="2" charset="2"/>
              </a:rPr>
              <a:t>especially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for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the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semester</a:t>
            </a:r>
            <a:r>
              <a:rPr lang="de-DE" dirty="0" smtClean="0">
                <a:sym typeface="Wingdings" pitchFamily="2" charset="2"/>
              </a:rPr>
              <a:t> ticket): </a:t>
            </a:r>
            <a:r>
              <a:rPr lang="de-DE" dirty="0" smtClean="0">
                <a:sym typeface="Wingdings" pitchFamily="2" charset="2"/>
              </a:rPr>
              <a:t>305,00 </a:t>
            </a:r>
            <a:r>
              <a:rPr lang="de-DE" dirty="0" smtClean="0">
                <a:sym typeface="Wingdings" pitchFamily="2" charset="2"/>
              </a:rPr>
              <a:t>Euro </a:t>
            </a:r>
            <a:endParaRPr lang="de-DE" dirty="0" smtClean="0">
              <a:sym typeface="Wingdings" pitchFamily="2" charset="2"/>
            </a:endParaRPr>
          </a:p>
          <a:p>
            <a:pPr marL="357188" indent="-357188" algn="just">
              <a:defRPr/>
            </a:pPr>
            <a:endParaRPr lang="de-DE" dirty="0" smtClean="0">
              <a:sym typeface="Wingdings" pitchFamily="2" charset="2"/>
            </a:endParaRPr>
          </a:p>
          <a:p>
            <a:pPr marL="357188" indent="-357188">
              <a:defRPr/>
            </a:pPr>
            <a:r>
              <a:rPr lang="de-DE" dirty="0" smtClean="0"/>
              <a:t>6.) 	</a:t>
            </a:r>
            <a:r>
              <a:rPr lang="de-DE" dirty="0" err="1" smtClean="0"/>
              <a:t>Enrollment</a:t>
            </a:r>
            <a:r>
              <a:rPr lang="de-DE" dirty="0" smtClean="0"/>
              <a:t> </a:t>
            </a:r>
            <a:r>
              <a:rPr lang="de-DE" dirty="0" err="1" smtClean="0"/>
              <a:t>f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smtClean="0"/>
              <a:t>max. </a:t>
            </a:r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 smtClean="0"/>
              <a:t>semesters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 </a:t>
            </a:r>
            <a:r>
              <a:rPr lang="de-DE" b="1" dirty="0" smtClean="0"/>
              <a:t>„bedingter Immatrikulation“ </a:t>
            </a:r>
            <a:r>
              <a:rPr lang="de-DE" dirty="0" smtClean="0"/>
              <a:t>(</a:t>
            </a:r>
            <a:r>
              <a:rPr lang="de-DE" dirty="0" err="1" smtClean="0"/>
              <a:t>conditional</a:t>
            </a:r>
            <a:r>
              <a:rPr lang="de-DE" dirty="0" smtClean="0"/>
              <a:t> </a:t>
            </a:r>
            <a:r>
              <a:rPr lang="de-DE" dirty="0" err="1" smtClean="0"/>
              <a:t>enrollment</a:t>
            </a:r>
            <a:r>
              <a:rPr lang="de-DE" dirty="0" smtClean="0"/>
              <a:t>)</a:t>
            </a:r>
            <a:r>
              <a:rPr lang="de-DE" sz="1600" dirty="0"/>
              <a:t>	</a:t>
            </a:r>
            <a:endParaRPr lang="de-DE" dirty="0"/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2700338" y="549275"/>
            <a:ext cx="35274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de-DE" b="1" dirty="0">
                <a:solidFill>
                  <a:srgbClr val="E2001A"/>
                </a:solidFill>
                <a:latin typeface="+mj-lt"/>
                <a:ea typeface="+mj-ea"/>
                <a:cs typeface="+mj-cs"/>
              </a:rPr>
              <a:t>WiSo-Graduate School </a:t>
            </a:r>
          </a:p>
        </p:txBody>
      </p:sp>
      <p:sp>
        <p:nvSpPr>
          <p:cNvPr id="11" name="Datumsplatzhalter 10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Seite  </a:t>
            </a:r>
            <a:fld id="{7DF3F578-021A-4105-B171-3356FD50899E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13" name="Fußzeilenplatzhalter 9"/>
          <p:cNvSpPr>
            <a:spLocks noGrp="1"/>
          </p:cNvSpPr>
          <p:nvPr>
            <p:ph type="ftr" sz="quarter" idx="10"/>
          </p:nvPr>
        </p:nvSpPr>
        <p:spPr bwMode="auto">
          <a:xfrm>
            <a:off x="576263" y="6408738"/>
            <a:ext cx="3567112" cy="3952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smtClean="0"/>
              <a:t>Dr. Ulf Beckmann </a:t>
            </a:r>
          </a:p>
        </p:txBody>
      </p:sp>
      <p:sp>
        <p:nvSpPr>
          <p:cNvPr id="14" name="Pfeil nach unten 13"/>
          <p:cNvSpPr/>
          <p:nvPr/>
        </p:nvSpPr>
        <p:spPr>
          <a:xfrm>
            <a:off x="2627784" y="3933056"/>
            <a:ext cx="28892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Pfeil nach unten 14"/>
          <p:cNvSpPr/>
          <p:nvPr/>
        </p:nvSpPr>
        <p:spPr>
          <a:xfrm>
            <a:off x="4932040" y="4869160"/>
            <a:ext cx="28892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de-DE" sz="2400" dirty="0" smtClean="0"/>
              <a:t>Second </a:t>
            </a:r>
            <a:r>
              <a:rPr lang="de-DE" sz="2400" dirty="0" err="1" smtClean="0"/>
              <a:t>step</a:t>
            </a:r>
            <a:r>
              <a:rPr lang="de-DE" sz="2400" dirty="0" smtClean="0"/>
              <a:t>: Admission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Graduate  School </a:t>
            </a:r>
            <a:br>
              <a:rPr lang="de-DE" sz="2400" dirty="0" smtClean="0"/>
            </a:br>
            <a:r>
              <a:rPr lang="de-DE" sz="2400" dirty="0" err="1" smtClean="0"/>
              <a:t>and</a:t>
            </a:r>
            <a:r>
              <a:rPr lang="de-DE" sz="2400" dirty="0" smtClean="0"/>
              <a:t> „Final“ </a:t>
            </a:r>
            <a:r>
              <a:rPr lang="de-DE" sz="2400" dirty="0" err="1" smtClean="0"/>
              <a:t>Enrollment</a:t>
            </a:r>
            <a:r>
              <a:rPr lang="de-DE" sz="2400" dirty="0" smtClean="0"/>
              <a:t> (I)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2420888"/>
            <a:ext cx="8352000" cy="3672000"/>
          </a:xfrm>
        </p:spPr>
        <p:txBody>
          <a:bodyPr/>
          <a:lstStyle/>
          <a:p>
            <a:pPr algn="just"/>
            <a:r>
              <a:rPr lang="en-US" dirty="0" smtClean="0"/>
              <a:t>1.) </a:t>
            </a:r>
            <a:r>
              <a:rPr lang="en-US" dirty="0" smtClean="0"/>
              <a:t>GIGA’s Miriam  Prys or </a:t>
            </a:r>
            <a:r>
              <a:rPr lang="en-US" dirty="0" smtClean="0"/>
              <a:t>Ina </a:t>
            </a:r>
            <a:r>
              <a:rPr lang="en-US" dirty="0" smtClean="0"/>
              <a:t>Peters</a:t>
            </a:r>
            <a:r>
              <a:rPr lang="en-US" dirty="0" smtClean="0"/>
              <a:t> </a:t>
            </a:r>
            <a:r>
              <a:rPr lang="en-US" dirty="0" smtClean="0"/>
              <a:t>send a </a:t>
            </a:r>
            <a:r>
              <a:rPr lang="en-US" b="1" dirty="0" smtClean="0"/>
              <a:t>list with the new doctoral GIGA-Students </a:t>
            </a:r>
            <a:r>
              <a:rPr lang="en-US" dirty="0" smtClean="0"/>
              <a:t>to the Graduate School. </a:t>
            </a:r>
            <a:endParaRPr lang="en-US" dirty="0" smtClean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2.) </a:t>
            </a:r>
            <a:r>
              <a:rPr lang="en-US" b="1" dirty="0" smtClean="0"/>
              <a:t>Admission to the Graduate School</a:t>
            </a:r>
            <a:r>
              <a:rPr lang="en-US" dirty="0" smtClean="0"/>
              <a:t>: If you have </a:t>
            </a:r>
            <a:r>
              <a:rPr lang="en-US" b="1" dirty="0" smtClean="0">
                <a:solidFill>
                  <a:srgbClr val="FF0000"/>
                </a:solidFill>
              </a:rPr>
              <a:t>a supervisor from the WiSo-Faculty</a:t>
            </a:r>
            <a:r>
              <a:rPr lang="en-US" dirty="0" smtClean="0"/>
              <a:t>, you make </a:t>
            </a:r>
            <a:r>
              <a:rPr lang="en-US" dirty="0" smtClean="0"/>
              <a:t>an application </a:t>
            </a:r>
            <a:r>
              <a:rPr lang="en-US" dirty="0" smtClean="0"/>
              <a:t>for the admission at the GS with </a:t>
            </a:r>
            <a:r>
              <a:rPr lang="en-US" dirty="0" smtClean="0"/>
              <a:t>the help of the new Graduate School-IT-system </a:t>
            </a:r>
            <a:r>
              <a:rPr lang="en-US" b="1" dirty="0" smtClean="0">
                <a:solidFill>
                  <a:srgbClr val="FF0000"/>
                </a:solidFill>
              </a:rPr>
              <a:t>“</a:t>
            </a:r>
            <a:r>
              <a:rPr lang="en-US" b="1" dirty="0" err="1" smtClean="0">
                <a:solidFill>
                  <a:srgbClr val="FF0000"/>
                </a:solidFill>
              </a:rPr>
              <a:t>Docata</a:t>
            </a:r>
            <a:r>
              <a:rPr lang="en-US" b="1" dirty="0" smtClean="0">
                <a:solidFill>
                  <a:srgbClr val="FF0000"/>
                </a:solidFill>
              </a:rPr>
              <a:t>” </a:t>
            </a:r>
            <a:r>
              <a:rPr lang="en-US" dirty="0" smtClean="0"/>
              <a:t>(see GS-Webpage or GS-information sheet)</a:t>
            </a:r>
          </a:p>
          <a:p>
            <a:pPr indent="19050" algn="just"/>
            <a:r>
              <a:rPr lang="en-US" dirty="0" smtClean="0">
                <a:hlinkClick r:id="rId2"/>
              </a:rPr>
              <a:t>https</a:t>
            </a:r>
            <a:r>
              <a:rPr lang="en-US" dirty="0" smtClean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docata.wiso.uni-hamburg.de/welcome</a:t>
            </a:r>
            <a:endParaRPr lang="en-US" dirty="0" smtClean="0"/>
          </a:p>
          <a:p>
            <a:pPr indent="19050" algn="just"/>
            <a:endParaRPr lang="en-US" dirty="0" smtClean="0"/>
          </a:p>
          <a:p>
            <a:pPr indent="19050" algn="just"/>
            <a:endParaRPr lang="en-US" dirty="0" smtClean="0"/>
          </a:p>
          <a:p>
            <a:pPr indent="19050" algn="just"/>
            <a:endParaRPr lang="en-US" dirty="0" smtClean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Dr. Ulf Beckmann 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71BA5D33-F54D-4EC3-9420-0E6B9DAEBCEC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pic>
        <p:nvPicPr>
          <p:cNvPr id="7" name="Inhaltsplatzhalter 7" descr="BeispielLogo_FakultaetWiS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428625"/>
            <a:ext cx="24336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hteck 8"/>
          <p:cNvSpPr/>
          <p:nvPr/>
        </p:nvSpPr>
        <p:spPr>
          <a:xfrm>
            <a:off x="3275856" y="764704"/>
            <a:ext cx="2747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b="1" dirty="0" smtClean="0">
                <a:solidFill>
                  <a:srgbClr val="E2001A"/>
                </a:solidFill>
              </a:rPr>
              <a:t>WiSo-Graduate School </a:t>
            </a:r>
            <a:endParaRPr lang="de-DE" b="1" dirty="0">
              <a:solidFill>
                <a:srgbClr val="E2001A"/>
              </a:solidFill>
            </a:endParaRPr>
          </a:p>
        </p:txBody>
      </p:sp>
      <p:sp>
        <p:nvSpPr>
          <p:cNvPr id="10" name="Pfeil nach unten 9"/>
          <p:cNvSpPr/>
          <p:nvPr/>
        </p:nvSpPr>
        <p:spPr>
          <a:xfrm>
            <a:off x="2051720" y="3140968"/>
            <a:ext cx="28892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" name="Pfeil nach unten 10"/>
          <p:cNvSpPr/>
          <p:nvPr/>
        </p:nvSpPr>
        <p:spPr>
          <a:xfrm>
            <a:off x="3419872" y="5445224"/>
            <a:ext cx="28892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700808"/>
            <a:ext cx="8352000" cy="648000"/>
          </a:xfrm>
        </p:spPr>
        <p:txBody>
          <a:bodyPr>
            <a:noAutofit/>
          </a:bodyPr>
          <a:lstStyle/>
          <a:p>
            <a:pPr algn="ctr"/>
            <a:r>
              <a:rPr lang="de-DE" sz="2400" dirty="0" smtClean="0"/>
              <a:t>Second </a:t>
            </a:r>
            <a:r>
              <a:rPr lang="de-DE" sz="2400" dirty="0" err="1" smtClean="0"/>
              <a:t>step</a:t>
            </a:r>
            <a:r>
              <a:rPr lang="de-DE" sz="2400" dirty="0" smtClean="0"/>
              <a:t>: Admission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Graduate  School </a:t>
            </a:r>
            <a:br>
              <a:rPr lang="de-DE" sz="2400" dirty="0" smtClean="0"/>
            </a:br>
            <a:r>
              <a:rPr lang="de-DE" sz="2400" dirty="0" err="1" smtClean="0"/>
              <a:t>and</a:t>
            </a:r>
            <a:r>
              <a:rPr lang="de-DE" sz="2400" dirty="0" smtClean="0"/>
              <a:t> „Final“ </a:t>
            </a:r>
            <a:r>
              <a:rPr lang="de-DE" sz="2400" dirty="0" err="1" smtClean="0"/>
              <a:t>Enrollment</a:t>
            </a:r>
            <a:r>
              <a:rPr lang="de-DE" sz="2400" dirty="0" smtClean="0"/>
              <a:t> </a:t>
            </a:r>
            <a:r>
              <a:rPr lang="de-DE" sz="2400" dirty="0" smtClean="0"/>
              <a:t>(II</a:t>
            </a:r>
            <a:r>
              <a:rPr lang="de-DE" sz="2400" dirty="0" smtClean="0"/>
              <a:t>)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2708920"/>
            <a:ext cx="8352000" cy="3897312"/>
          </a:xfrm>
        </p:spPr>
        <p:txBody>
          <a:bodyPr/>
          <a:lstStyle/>
          <a:p>
            <a:pPr algn="just"/>
            <a:r>
              <a:rPr lang="en-US" dirty="0" smtClean="0"/>
              <a:t>3.) a) </a:t>
            </a:r>
            <a:r>
              <a:rPr lang="en-US" b="1" dirty="0" smtClean="0"/>
              <a:t>In </a:t>
            </a:r>
            <a:r>
              <a:rPr lang="en-US" b="1" dirty="0" err="1" smtClean="0"/>
              <a:t>Docata</a:t>
            </a:r>
            <a:r>
              <a:rPr lang="en-US" dirty="0" smtClean="0"/>
              <a:t>: please fill out: </a:t>
            </a:r>
          </a:p>
          <a:p>
            <a:pPr algn="just"/>
            <a:r>
              <a:rPr lang="en-US" dirty="0" smtClean="0"/>
              <a:t>	</a:t>
            </a:r>
            <a:r>
              <a:rPr lang="en-US" sz="1800" dirty="0" smtClean="0"/>
              <a:t>- Personal data </a:t>
            </a:r>
          </a:p>
          <a:p>
            <a:pPr algn="just"/>
            <a:r>
              <a:rPr lang="en-US" sz="1800" dirty="0" smtClean="0"/>
              <a:t>	</a:t>
            </a:r>
            <a:r>
              <a:rPr lang="en-US" sz="1800" dirty="0" smtClean="0"/>
              <a:t>- Names of the first and the second supervisor</a:t>
            </a:r>
            <a:endParaRPr lang="en-US" sz="1800" dirty="0" smtClean="0"/>
          </a:p>
          <a:p>
            <a:pPr algn="just"/>
            <a:r>
              <a:rPr lang="en-US" sz="1800" dirty="0" smtClean="0"/>
              <a:t>	</a:t>
            </a:r>
            <a:r>
              <a:rPr lang="en-US" sz="1800" dirty="0" smtClean="0"/>
              <a:t>- Working title of your dissertation</a:t>
            </a:r>
          </a:p>
          <a:p>
            <a:pPr algn="just"/>
            <a:r>
              <a:rPr lang="en-US" sz="1800" dirty="0" smtClean="0"/>
              <a:t>	</a:t>
            </a:r>
            <a:r>
              <a:rPr lang="en-US" sz="1800" dirty="0" smtClean="0"/>
              <a:t>- synopsis (exposé) of the dissertation about 5 to 15 pages </a:t>
            </a:r>
          </a:p>
          <a:p>
            <a:pPr algn="just">
              <a:lnSpc>
                <a:spcPct val="100000"/>
              </a:lnSpc>
            </a:pPr>
            <a:r>
              <a:rPr lang="en-US" sz="1800" dirty="0" smtClean="0"/>
              <a:t>	</a:t>
            </a:r>
            <a:r>
              <a:rPr lang="en-US" sz="1800" dirty="0" smtClean="0"/>
              <a:t>	</a:t>
            </a:r>
            <a:r>
              <a:rPr lang="en-US" sz="1600" dirty="0" smtClean="0"/>
              <a:t>- line of </a:t>
            </a:r>
            <a:r>
              <a:rPr lang="en-US" sz="1600" dirty="0" err="1" smtClean="0"/>
              <a:t>questionning</a:t>
            </a:r>
            <a:r>
              <a:rPr lang="en-US" sz="1600" dirty="0" smtClean="0"/>
              <a:t> </a:t>
            </a:r>
          </a:p>
          <a:p>
            <a:pPr algn="just">
              <a:lnSpc>
                <a:spcPct val="100000"/>
              </a:lnSpc>
            </a:pPr>
            <a:r>
              <a:rPr lang="en-US" sz="1600" dirty="0" smtClean="0"/>
              <a:t>	</a:t>
            </a:r>
            <a:r>
              <a:rPr lang="en-US" sz="1600" dirty="0" smtClean="0"/>
              <a:t>	- sketch of the current state of research </a:t>
            </a:r>
          </a:p>
          <a:p>
            <a:pPr algn="just">
              <a:lnSpc>
                <a:spcPct val="100000"/>
              </a:lnSpc>
            </a:pPr>
            <a:r>
              <a:rPr lang="en-US" sz="1600" dirty="0" smtClean="0"/>
              <a:t>	</a:t>
            </a:r>
            <a:r>
              <a:rPr lang="en-US" sz="1600" dirty="0" smtClean="0"/>
              <a:t>	- time-line and </a:t>
            </a:r>
            <a:r>
              <a:rPr lang="en-US" sz="1600" dirty="0" err="1" smtClean="0"/>
              <a:t>workplan</a:t>
            </a:r>
            <a:endParaRPr lang="en-US" sz="1600" dirty="0" smtClean="0"/>
          </a:p>
          <a:p>
            <a:pPr algn="just">
              <a:lnSpc>
                <a:spcPct val="100000"/>
              </a:lnSpc>
            </a:pPr>
            <a:r>
              <a:rPr lang="en-US" sz="1600" dirty="0" smtClean="0"/>
              <a:t>	</a:t>
            </a:r>
            <a:r>
              <a:rPr lang="en-US" sz="1600" dirty="0" smtClean="0"/>
              <a:t>	- declaration Dr. phil. or Dr. rer.pol.  </a:t>
            </a:r>
          </a:p>
          <a:p>
            <a:pPr algn="just"/>
            <a:r>
              <a:rPr lang="en-US" sz="1600" dirty="0" smtClean="0"/>
              <a:t>	</a:t>
            </a:r>
          </a:p>
          <a:p>
            <a:pPr algn="just"/>
            <a:r>
              <a:rPr lang="en-US" sz="1600" dirty="0" smtClean="0"/>
              <a:t>	</a:t>
            </a:r>
            <a:r>
              <a:rPr lang="en-US" sz="1600" dirty="0" smtClean="0"/>
              <a:t> 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Dr. Ulf Beckmann 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 </a:t>
            </a:r>
            <a:fld id="{71BA5D33-F54D-4EC3-9420-0E6B9DAEBCEC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7" name="Pfeil nach unten 6"/>
          <p:cNvSpPr/>
          <p:nvPr/>
        </p:nvSpPr>
        <p:spPr>
          <a:xfrm>
            <a:off x="6300192" y="5733256"/>
            <a:ext cx="28892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8" name="Inhaltsplatzhalter 7" descr="BeispielLogo_FakultaetWiS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0" y="428625"/>
            <a:ext cx="24336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hteck 8"/>
          <p:cNvSpPr/>
          <p:nvPr/>
        </p:nvSpPr>
        <p:spPr>
          <a:xfrm>
            <a:off x="3203848" y="764704"/>
            <a:ext cx="2747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b="1" dirty="0" smtClean="0">
                <a:solidFill>
                  <a:srgbClr val="E2001A"/>
                </a:solidFill>
              </a:rPr>
              <a:t>WiSo-Graduate School </a:t>
            </a:r>
            <a:endParaRPr lang="de-DE" b="1" dirty="0">
              <a:solidFill>
                <a:srgbClr val="E2001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de-DE" sz="2400" dirty="0" smtClean="0"/>
              <a:t>Second </a:t>
            </a:r>
            <a:r>
              <a:rPr lang="de-DE" sz="2400" dirty="0" err="1" smtClean="0"/>
              <a:t>step</a:t>
            </a:r>
            <a:r>
              <a:rPr lang="de-DE" sz="2400" dirty="0" smtClean="0"/>
              <a:t>: Admission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Graduate  School </a:t>
            </a:r>
            <a:br>
              <a:rPr lang="de-DE" sz="2400" dirty="0" smtClean="0"/>
            </a:br>
            <a:r>
              <a:rPr lang="de-DE" sz="2400" dirty="0" err="1" smtClean="0"/>
              <a:t>and</a:t>
            </a:r>
            <a:r>
              <a:rPr lang="de-DE" sz="2400" dirty="0" smtClean="0"/>
              <a:t> „Final“ </a:t>
            </a:r>
            <a:r>
              <a:rPr lang="de-DE" sz="2400" dirty="0" err="1" smtClean="0"/>
              <a:t>Enrollment</a:t>
            </a:r>
            <a:r>
              <a:rPr lang="de-DE" sz="2400" dirty="0" smtClean="0"/>
              <a:t> (</a:t>
            </a:r>
            <a:r>
              <a:rPr lang="de-DE" sz="2400" dirty="0" smtClean="0"/>
              <a:t>III)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2348880"/>
            <a:ext cx="8352000" cy="3888432"/>
          </a:xfrm>
        </p:spPr>
        <p:txBody>
          <a:bodyPr/>
          <a:lstStyle/>
          <a:p>
            <a:pPr algn="just"/>
            <a:r>
              <a:rPr lang="en-US" dirty="0" smtClean="0"/>
              <a:t>3.) </a:t>
            </a:r>
            <a:r>
              <a:rPr lang="en-US" dirty="0" smtClean="0"/>
              <a:t>b) </a:t>
            </a:r>
            <a:r>
              <a:rPr lang="en-US" b="1" dirty="0" smtClean="0"/>
              <a:t>In </a:t>
            </a:r>
            <a:r>
              <a:rPr lang="en-US" b="1" dirty="0" err="1" smtClean="0"/>
              <a:t>Docata</a:t>
            </a:r>
            <a:r>
              <a:rPr lang="en-US" dirty="0" smtClean="0"/>
              <a:t>: please </a:t>
            </a:r>
            <a:r>
              <a:rPr lang="en-US" dirty="0" smtClean="0"/>
              <a:t>upload: </a:t>
            </a:r>
            <a:endParaRPr lang="en-US" dirty="0" smtClean="0"/>
          </a:p>
          <a:p>
            <a:pPr algn="just"/>
            <a:r>
              <a:rPr lang="en-US" dirty="0" smtClean="0"/>
              <a:t>	</a:t>
            </a:r>
            <a:r>
              <a:rPr lang="en-US" sz="1800" dirty="0" smtClean="0"/>
              <a:t>- </a:t>
            </a:r>
            <a:r>
              <a:rPr lang="en-US" sz="1800" dirty="0" smtClean="0"/>
              <a:t>Bachelor and Master transcripts and certificates </a:t>
            </a:r>
          </a:p>
          <a:p>
            <a:pPr algn="just">
              <a:spcAft>
                <a:spcPts val="1200"/>
              </a:spcAft>
            </a:pPr>
            <a:r>
              <a:rPr lang="en-US" sz="1800" dirty="0" smtClean="0"/>
              <a:t>	</a:t>
            </a:r>
            <a:r>
              <a:rPr lang="en-US" sz="1800" dirty="0" smtClean="0"/>
              <a:t>- Supervision agreement </a:t>
            </a:r>
          </a:p>
          <a:p>
            <a:pPr algn="just"/>
            <a:r>
              <a:rPr lang="en-US" dirty="0" smtClean="0"/>
              <a:t>4.)</a:t>
            </a:r>
            <a:r>
              <a:rPr lang="en-US" dirty="0" smtClean="0"/>
              <a:t> </a:t>
            </a:r>
            <a:r>
              <a:rPr lang="en-US" dirty="0" smtClean="0"/>
              <a:t>Please </a:t>
            </a:r>
            <a:r>
              <a:rPr lang="en-US" b="1" dirty="0" smtClean="0"/>
              <a:t>print</a:t>
            </a:r>
            <a:r>
              <a:rPr lang="en-US" dirty="0" smtClean="0"/>
              <a:t> </a:t>
            </a:r>
            <a:r>
              <a:rPr lang="en-US" dirty="0" smtClean="0"/>
              <a:t>out the “</a:t>
            </a:r>
            <a:r>
              <a:rPr lang="en-US" dirty="0" err="1" smtClean="0"/>
              <a:t>docata</a:t>
            </a:r>
            <a:r>
              <a:rPr lang="en-US" dirty="0" smtClean="0"/>
              <a:t>”-application and </a:t>
            </a:r>
            <a:r>
              <a:rPr lang="en-US" dirty="0" smtClean="0"/>
              <a:t>submit </a:t>
            </a:r>
            <a:r>
              <a:rPr lang="en-US" dirty="0" smtClean="0"/>
              <a:t>it with the CV, the exposé, the supervision </a:t>
            </a:r>
            <a:r>
              <a:rPr lang="en-US" dirty="0" smtClean="0"/>
              <a:t>agreement and  </a:t>
            </a:r>
            <a:r>
              <a:rPr lang="en-US" dirty="0" smtClean="0"/>
              <a:t>the certificates and transcripts of the bachelor and master degrees at the </a:t>
            </a:r>
            <a:r>
              <a:rPr lang="en-US" b="1" dirty="0" smtClean="0"/>
              <a:t>Graduate School </a:t>
            </a:r>
            <a:r>
              <a:rPr lang="en-US" dirty="0" smtClean="0"/>
              <a:t>(Ms. Shabaz)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5.) And then you are </a:t>
            </a:r>
            <a:r>
              <a:rPr lang="en-US" b="1" dirty="0" smtClean="0"/>
              <a:t>accepted </a:t>
            </a:r>
            <a:r>
              <a:rPr lang="en-US" dirty="0" smtClean="0"/>
              <a:t>at the Graduate School and to the doctoral studies </a:t>
            </a:r>
            <a:r>
              <a:rPr lang="en-US" dirty="0" smtClean="0"/>
              <a:t>program – according to a cooperation agreement between GS and GIGA)</a:t>
            </a:r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Dr. Ulf Beckmann 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</a:t>
            </a:r>
            <a:r>
              <a:rPr lang="de-DE" dirty="0" smtClean="0"/>
              <a:t>.10.2015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 </a:t>
            </a:r>
            <a:fld id="{71BA5D33-F54D-4EC3-9420-0E6B9DAEBCEC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  <p:sp>
        <p:nvSpPr>
          <p:cNvPr id="8" name="Pfeil nach unten 7"/>
          <p:cNvSpPr/>
          <p:nvPr/>
        </p:nvSpPr>
        <p:spPr>
          <a:xfrm>
            <a:off x="3923928" y="3284984"/>
            <a:ext cx="28892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" name="Pfeil nach unten 8"/>
          <p:cNvSpPr/>
          <p:nvPr/>
        </p:nvSpPr>
        <p:spPr>
          <a:xfrm>
            <a:off x="5220072" y="4797152"/>
            <a:ext cx="28892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0" name="Inhaltsplatzhalter 7" descr="BeispielLogo_FakultaetWiS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0" y="428625"/>
            <a:ext cx="24336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hteck 10"/>
          <p:cNvSpPr/>
          <p:nvPr/>
        </p:nvSpPr>
        <p:spPr>
          <a:xfrm>
            <a:off x="3203848" y="764704"/>
            <a:ext cx="2747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b="1" dirty="0" smtClean="0">
                <a:solidFill>
                  <a:srgbClr val="E2001A"/>
                </a:solidFill>
              </a:rPr>
              <a:t>WiSo-Graduate School </a:t>
            </a:r>
            <a:endParaRPr lang="de-DE" b="1" dirty="0">
              <a:solidFill>
                <a:srgbClr val="E2001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de-DE" sz="2400" dirty="0" smtClean="0"/>
              <a:t>Second </a:t>
            </a:r>
            <a:r>
              <a:rPr lang="de-DE" sz="2400" dirty="0" err="1" smtClean="0"/>
              <a:t>step</a:t>
            </a:r>
            <a:r>
              <a:rPr lang="de-DE" sz="2400" dirty="0" smtClean="0"/>
              <a:t>: Admission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Graduate  School </a:t>
            </a:r>
            <a:br>
              <a:rPr lang="de-DE" sz="2400" dirty="0" smtClean="0"/>
            </a:br>
            <a:r>
              <a:rPr lang="de-DE" sz="2400" dirty="0" err="1" smtClean="0"/>
              <a:t>and</a:t>
            </a:r>
            <a:r>
              <a:rPr lang="de-DE" sz="2400" dirty="0" smtClean="0"/>
              <a:t> „Final“ </a:t>
            </a:r>
            <a:r>
              <a:rPr lang="de-DE" sz="2400" dirty="0" err="1" smtClean="0"/>
              <a:t>Enrollment</a:t>
            </a:r>
            <a:r>
              <a:rPr lang="de-DE" sz="2400" dirty="0" smtClean="0"/>
              <a:t> (</a:t>
            </a:r>
            <a:r>
              <a:rPr lang="de-DE" sz="2400" dirty="0" smtClean="0"/>
              <a:t>IV)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2636912"/>
            <a:ext cx="8352000" cy="3672000"/>
          </a:xfrm>
        </p:spPr>
        <p:txBody>
          <a:bodyPr/>
          <a:lstStyle/>
          <a:p>
            <a:pPr marL="357188" indent="-357188">
              <a:defRPr/>
            </a:pPr>
            <a:r>
              <a:rPr lang="en-US" dirty="0" smtClean="0"/>
              <a:t>6.) </a:t>
            </a:r>
            <a:r>
              <a:rPr lang="en-US" dirty="0" smtClean="0"/>
              <a:t>Graduate School fills out the </a:t>
            </a:r>
            <a:r>
              <a:rPr lang="en-US" b="1" dirty="0" smtClean="0"/>
              <a:t>„</a:t>
            </a:r>
            <a:r>
              <a:rPr lang="en-US" b="1" dirty="0" err="1" smtClean="0"/>
              <a:t>Zulassungsbescheinigung</a:t>
            </a:r>
            <a:r>
              <a:rPr lang="en-US" b="1" dirty="0" smtClean="0"/>
              <a:t>“ </a:t>
            </a:r>
            <a:r>
              <a:rPr lang="en-US" dirty="0" smtClean="0"/>
              <a:t> (admission letter)</a:t>
            </a:r>
          </a:p>
          <a:p>
            <a:pPr marL="361950" indent="-361950">
              <a:spcAft>
                <a:spcPts val="600"/>
              </a:spcAft>
              <a:defRPr/>
            </a:pPr>
            <a:r>
              <a:rPr lang="en-US" dirty="0" smtClean="0"/>
              <a:t>	and sends it to the GIGA-doctoral student and the Campus Center</a:t>
            </a:r>
            <a:r>
              <a:rPr lang="en-US" dirty="0" smtClean="0"/>
              <a:t>.</a:t>
            </a:r>
          </a:p>
          <a:p>
            <a:pPr marL="361950" indent="-361950">
              <a:defRPr/>
            </a:pPr>
            <a:r>
              <a:rPr lang="en-US" dirty="0" smtClean="0"/>
              <a:t> </a:t>
            </a:r>
            <a:r>
              <a:rPr lang="en-US" dirty="0" smtClean="0"/>
              <a:t>	</a:t>
            </a:r>
          </a:p>
          <a:p>
            <a:pPr marL="357188" indent="-357188">
              <a:defRPr/>
            </a:pPr>
            <a:r>
              <a:rPr lang="en-US" dirty="0" smtClean="0"/>
              <a:t>7.) </a:t>
            </a:r>
            <a:r>
              <a:rPr lang="en-US" dirty="0" smtClean="0"/>
              <a:t>With receiving the  „</a:t>
            </a:r>
            <a:r>
              <a:rPr lang="en-US" dirty="0" err="1" smtClean="0"/>
              <a:t>Zulassungsbescheinigung</a:t>
            </a:r>
            <a:r>
              <a:rPr lang="en-US" dirty="0" smtClean="0"/>
              <a:t>“ the doctoral candidate is </a:t>
            </a:r>
            <a:r>
              <a:rPr lang="en-US" b="1" dirty="0" smtClean="0"/>
              <a:t>completely enrolled </a:t>
            </a:r>
            <a:r>
              <a:rPr lang="en-US" dirty="0" smtClean="0"/>
              <a:t>(“final enrollment”) 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Dr. Ulf Beckmann 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71BA5D33-F54D-4EC3-9420-0E6B9DAEBCEC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  <p:sp>
        <p:nvSpPr>
          <p:cNvPr id="7" name="Pfeil nach unten 6"/>
          <p:cNvSpPr/>
          <p:nvPr/>
        </p:nvSpPr>
        <p:spPr>
          <a:xfrm>
            <a:off x="3707904" y="3501008"/>
            <a:ext cx="28892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8" name="Inhaltsplatzhalter 7" descr="BeispielLogo_FakultaetWiS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0" y="428625"/>
            <a:ext cx="24336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hteck 8"/>
          <p:cNvSpPr/>
          <p:nvPr/>
        </p:nvSpPr>
        <p:spPr>
          <a:xfrm>
            <a:off x="3275856" y="764704"/>
            <a:ext cx="2747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b="1" dirty="0" smtClean="0">
                <a:solidFill>
                  <a:srgbClr val="E2001A"/>
                </a:solidFill>
              </a:rPr>
              <a:t>WiSo-Graduate School </a:t>
            </a:r>
            <a:endParaRPr lang="de-DE" b="1" dirty="0">
              <a:solidFill>
                <a:srgbClr val="E2001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Admission </a:t>
            </a:r>
            <a:r>
              <a:rPr lang="de-DE" dirty="0" err="1" smtClean="0"/>
              <a:t>to</a:t>
            </a:r>
            <a:r>
              <a:rPr lang="de-DE" dirty="0" smtClean="0"/>
              <a:t> Graduate School </a:t>
            </a:r>
            <a:r>
              <a:rPr lang="de-DE" u="sng" dirty="0" err="1" smtClean="0"/>
              <a:t>without</a:t>
            </a:r>
            <a:r>
              <a:rPr lang="de-DE" u="sng" dirty="0" smtClean="0"/>
              <a:t> </a:t>
            </a:r>
            <a:r>
              <a:rPr lang="de-DE" dirty="0" smtClean="0"/>
              <a:t>a WiSo-Supervisor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pPr marL="361950" indent="0" algn="just">
              <a:lnSpc>
                <a:spcPct val="100000"/>
              </a:lnSpc>
            </a:pPr>
            <a:r>
              <a:rPr lang="en-US" dirty="0" smtClean="0"/>
              <a:t>1.) If you </a:t>
            </a:r>
            <a:r>
              <a:rPr lang="en-US" dirty="0" smtClean="0">
                <a:solidFill>
                  <a:srgbClr val="FF0000"/>
                </a:solidFill>
              </a:rPr>
              <a:t>don´t have a supervisor from the WiSo-Faculty, </a:t>
            </a:r>
            <a:r>
              <a:rPr lang="en-US" dirty="0" smtClean="0"/>
              <a:t>you send an e-mail to Ulf Beckmann, that you want to be a “guest  doctoral student” at the Graduate School. </a:t>
            </a:r>
          </a:p>
          <a:p>
            <a:pPr marL="361950" indent="0" algn="just">
              <a:lnSpc>
                <a:spcPct val="150000"/>
              </a:lnSpc>
            </a:pPr>
            <a:endParaRPr lang="en-US" dirty="0" smtClean="0"/>
          </a:p>
          <a:p>
            <a:pPr marL="361950" indent="0" algn="just">
              <a:lnSpc>
                <a:spcPct val="100000"/>
              </a:lnSpc>
            </a:pPr>
            <a:r>
              <a:rPr lang="en-US" dirty="0" smtClean="0"/>
              <a:t>2.) The Graduate School then admits you as a “guest doctoral  student” and you can take part at the Graduate School courses. </a:t>
            </a:r>
            <a:endParaRPr lang="en-US" dirty="0" smtClean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Dr. Ulf Beckmann 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71BA5D33-F54D-4EC3-9420-0E6B9DAEBCEC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  <p:sp>
        <p:nvSpPr>
          <p:cNvPr id="7" name="Pfeil nach unten 6"/>
          <p:cNvSpPr/>
          <p:nvPr/>
        </p:nvSpPr>
        <p:spPr>
          <a:xfrm>
            <a:off x="4067944" y="3717032"/>
            <a:ext cx="28892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8" name="Inhaltsplatzhalter 7" descr="BeispielLogo_FakultaetWiS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0" y="428625"/>
            <a:ext cx="24336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hteck 8"/>
          <p:cNvSpPr/>
          <p:nvPr/>
        </p:nvSpPr>
        <p:spPr>
          <a:xfrm>
            <a:off x="3131840" y="692696"/>
            <a:ext cx="2747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b="1" dirty="0" smtClean="0">
                <a:solidFill>
                  <a:srgbClr val="E2001A"/>
                </a:solidFill>
              </a:rPr>
              <a:t>WiSo-Graduate School </a:t>
            </a:r>
            <a:endParaRPr lang="de-DE" b="1" dirty="0">
              <a:solidFill>
                <a:srgbClr val="E2001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dirty="0" err="1" smtClean="0"/>
              <a:t>Doctoral</a:t>
            </a:r>
            <a:r>
              <a:rPr lang="de-DE" dirty="0" smtClean="0"/>
              <a:t> </a:t>
            </a:r>
            <a:r>
              <a:rPr lang="de-DE" dirty="0" err="1" smtClean="0"/>
              <a:t>degree</a:t>
            </a:r>
            <a:r>
              <a:rPr lang="de-DE" dirty="0" smtClean="0"/>
              <a:t> </a:t>
            </a:r>
            <a:r>
              <a:rPr lang="de-DE" dirty="0" err="1" smtClean="0"/>
              <a:t>Regulations</a:t>
            </a:r>
            <a:r>
              <a:rPr lang="de-DE" dirty="0" smtClean="0"/>
              <a:t> </a:t>
            </a:r>
            <a:r>
              <a:rPr lang="de-DE" dirty="0" smtClean="0"/>
              <a:t>– </a:t>
            </a:r>
            <a:r>
              <a:rPr lang="de-DE" dirty="0" err="1" smtClean="0"/>
              <a:t>important</a:t>
            </a:r>
            <a:r>
              <a:rPr lang="de-DE" dirty="0" smtClean="0"/>
              <a:t> </a:t>
            </a:r>
            <a:r>
              <a:rPr lang="de-DE" dirty="0" err="1" smtClean="0"/>
              <a:t>regulations</a:t>
            </a:r>
            <a:r>
              <a:rPr lang="de-DE" dirty="0" smtClean="0"/>
              <a:t>  (</a:t>
            </a:r>
            <a:r>
              <a:rPr lang="de-DE" dirty="0" smtClean="0"/>
              <a:t>I)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7675" lvl="1" indent="-266700">
              <a:spcBef>
                <a:spcPts val="500"/>
              </a:spcBef>
              <a:spcAft>
                <a:spcPts val="600"/>
              </a:spcAft>
              <a:buBlip>
                <a:blip r:embed="rId2"/>
              </a:buBlip>
            </a:pPr>
            <a:r>
              <a:rPr lang="de-DE" sz="1600" b="1" dirty="0" err="1" smtClean="0"/>
              <a:t>Supervisory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committee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and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Examination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Committee</a:t>
            </a:r>
            <a:endParaRPr lang="de-DE" sz="1600" b="1" dirty="0" smtClean="0"/>
          </a:p>
          <a:p>
            <a:pPr marL="447675" lvl="1" indent="-26670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 smtClean="0"/>
              <a:t>	- 1. </a:t>
            </a:r>
            <a:r>
              <a:rPr lang="de-DE" sz="1600" dirty="0" smtClean="0"/>
              <a:t>Supervisor =  </a:t>
            </a:r>
            <a:r>
              <a:rPr lang="de-DE" sz="1600" dirty="0" smtClean="0"/>
              <a:t>1. </a:t>
            </a:r>
            <a:r>
              <a:rPr lang="de-DE" sz="1600" dirty="0" err="1" smtClean="0"/>
              <a:t>Evaluator</a:t>
            </a:r>
            <a:r>
              <a:rPr lang="de-DE" sz="1600" dirty="0" smtClean="0"/>
              <a:t>/</a:t>
            </a:r>
            <a:r>
              <a:rPr lang="de-DE" sz="1600" dirty="0" err="1" smtClean="0"/>
              <a:t>Reviewer</a:t>
            </a:r>
            <a:r>
              <a:rPr lang="de-DE" sz="1600" dirty="0" smtClean="0"/>
              <a:t> </a:t>
            </a:r>
            <a:endParaRPr lang="de-DE" sz="1600" dirty="0" smtClean="0"/>
          </a:p>
          <a:p>
            <a:pPr marL="447675" lvl="1" indent="-266700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1600" dirty="0" smtClean="0"/>
              <a:t>	- 2. </a:t>
            </a:r>
            <a:r>
              <a:rPr lang="de-DE" sz="1600" dirty="0" smtClean="0"/>
              <a:t> </a:t>
            </a:r>
            <a:r>
              <a:rPr lang="de-DE" sz="1600" dirty="0" smtClean="0"/>
              <a:t>Supervisor </a:t>
            </a:r>
            <a:r>
              <a:rPr lang="de-DE" sz="1600" dirty="0" smtClean="0"/>
              <a:t>ǂ  </a:t>
            </a:r>
            <a:r>
              <a:rPr lang="de-DE" sz="1600" dirty="0" smtClean="0"/>
              <a:t>2. </a:t>
            </a:r>
            <a:r>
              <a:rPr lang="de-DE" sz="1600" dirty="0" err="1" smtClean="0"/>
              <a:t>Evaluator</a:t>
            </a:r>
            <a:r>
              <a:rPr lang="de-DE" sz="1600" dirty="0" smtClean="0"/>
              <a:t>/</a:t>
            </a:r>
            <a:r>
              <a:rPr lang="de-DE" sz="1600" dirty="0" err="1" smtClean="0"/>
              <a:t>Reviewer</a:t>
            </a:r>
            <a:r>
              <a:rPr lang="de-DE" sz="1600" dirty="0" smtClean="0"/>
              <a:t> </a:t>
            </a: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Blip>
                <a:blip r:embed="rId2"/>
              </a:buBlip>
            </a:pPr>
            <a:r>
              <a:rPr lang="de-DE" sz="1600" b="1" dirty="0" err="1" smtClean="0"/>
              <a:t>Composition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the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Examination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Committee</a:t>
            </a:r>
            <a:endParaRPr lang="de-DE" sz="1600" b="1" dirty="0" smtClean="0"/>
          </a:p>
          <a:p>
            <a:pPr marL="447675" lvl="1" indent="-2667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de-DE" sz="1600" b="1" dirty="0" smtClean="0"/>
              <a:t>	</a:t>
            </a:r>
            <a:r>
              <a:rPr lang="de-DE" sz="1600" dirty="0" smtClean="0"/>
              <a:t>- 1. </a:t>
            </a:r>
            <a:r>
              <a:rPr lang="de-DE" sz="1600" dirty="0" err="1" smtClean="0"/>
              <a:t>Evaluator</a:t>
            </a:r>
            <a:r>
              <a:rPr lang="de-DE" sz="1600" dirty="0" smtClean="0"/>
              <a:t>/</a:t>
            </a:r>
            <a:r>
              <a:rPr lang="de-DE" sz="1600" dirty="0" err="1" smtClean="0"/>
              <a:t>Reviewer</a:t>
            </a:r>
            <a:r>
              <a:rPr lang="de-DE" sz="1600" dirty="0" smtClean="0"/>
              <a:t> </a:t>
            </a:r>
            <a:endParaRPr lang="de-DE" sz="1600" dirty="0" smtClean="0"/>
          </a:p>
          <a:p>
            <a:pPr marL="447675" lvl="1" indent="-2667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de-DE" sz="1600" dirty="0" smtClean="0"/>
              <a:t>	- 2. </a:t>
            </a:r>
            <a:r>
              <a:rPr lang="de-DE" sz="1600" dirty="0" err="1" smtClean="0"/>
              <a:t>Evaluator</a:t>
            </a:r>
            <a:r>
              <a:rPr lang="de-DE" sz="1600" dirty="0" smtClean="0"/>
              <a:t>/</a:t>
            </a:r>
            <a:r>
              <a:rPr lang="de-DE" sz="1600" dirty="0" err="1" smtClean="0"/>
              <a:t>Reviewer</a:t>
            </a:r>
            <a:r>
              <a:rPr lang="de-DE" sz="1600" dirty="0" smtClean="0"/>
              <a:t> </a:t>
            </a:r>
            <a:endParaRPr lang="de-DE" sz="1600" dirty="0" smtClean="0"/>
          </a:p>
          <a:p>
            <a:pPr marL="447675" lvl="1" indent="-2667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de-DE" sz="1600" dirty="0" smtClean="0"/>
              <a:t>	- 2. </a:t>
            </a:r>
            <a:r>
              <a:rPr lang="de-DE" sz="1600" dirty="0" smtClean="0"/>
              <a:t>Supervisor </a:t>
            </a:r>
            <a:r>
              <a:rPr lang="de-DE" sz="1600" dirty="0" smtClean="0"/>
              <a:t> </a:t>
            </a:r>
            <a:endParaRPr lang="de-DE" sz="1600" dirty="0" smtClean="0"/>
          </a:p>
          <a:p>
            <a:pPr marL="447675" lvl="1" indent="-2667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None/>
            </a:pPr>
            <a:r>
              <a:rPr lang="de-DE" sz="1600" dirty="0" smtClean="0"/>
              <a:t>	- </a:t>
            </a:r>
            <a:r>
              <a:rPr lang="de-DE" sz="1600" dirty="0" err="1" smtClean="0"/>
              <a:t>Chair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Examination</a:t>
            </a:r>
            <a:r>
              <a:rPr lang="de-DE" sz="1600" dirty="0" smtClean="0"/>
              <a:t> </a:t>
            </a:r>
            <a:r>
              <a:rPr lang="de-DE" sz="1600" dirty="0" err="1" smtClean="0"/>
              <a:t>Committee</a:t>
            </a: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Blip>
                <a:blip r:embed="rId2"/>
              </a:buBlip>
            </a:pPr>
            <a:r>
              <a:rPr lang="de-DE" sz="1600" b="1" dirty="0" err="1" smtClean="0"/>
              <a:t>Right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proposal</a:t>
            </a:r>
            <a:r>
              <a:rPr lang="de-DE" sz="1600" b="1" dirty="0" smtClean="0"/>
              <a:t>:</a:t>
            </a:r>
            <a:r>
              <a:rPr lang="de-DE" sz="1600" b="1" dirty="0" smtClean="0"/>
              <a:t> </a:t>
            </a:r>
            <a:r>
              <a:rPr lang="de-DE" sz="1600" dirty="0" smtClean="0"/>
              <a:t>The </a:t>
            </a:r>
            <a:r>
              <a:rPr lang="de-DE" sz="1600" dirty="0" err="1" smtClean="0"/>
              <a:t>candidate</a:t>
            </a:r>
            <a:r>
              <a:rPr lang="de-DE" sz="1600" dirty="0" smtClean="0"/>
              <a:t> </a:t>
            </a:r>
            <a:r>
              <a:rPr lang="de-DE" sz="1600" dirty="0" err="1" smtClean="0"/>
              <a:t>can</a:t>
            </a:r>
            <a:r>
              <a:rPr lang="de-DE" sz="1600" dirty="0" smtClean="0"/>
              <a:t> </a:t>
            </a:r>
            <a:r>
              <a:rPr lang="de-DE" sz="1600" dirty="0" err="1" smtClean="0"/>
              <a:t>propose</a:t>
            </a:r>
            <a:r>
              <a:rPr lang="de-DE" sz="1600" dirty="0" smtClean="0"/>
              <a:t> all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candidates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examination</a:t>
            </a:r>
            <a:r>
              <a:rPr lang="de-DE" sz="1600" dirty="0" smtClean="0"/>
              <a:t> </a:t>
            </a:r>
            <a:r>
              <a:rPr lang="de-DE" sz="1600" dirty="0" err="1" smtClean="0"/>
              <a:t>committee</a:t>
            </a:r>
            <a:endParaRPr lang="de-DE" sz="1600" dirty="0" smtClean="0"/>
          </a:p>
          <a:p>
            <a:pPr marL="447675" lvl="1" indent="-266700">
              <a:spcBef>
                <a:spcPts val="0"/>
              </a:spcBef>
              <a:spcAft>
                <a:spcPts val="0"/>
              </a:spcAft>
              <a:buNone/>
            </a:pPr>
            <a:endParaRPr lang="de-DE" sz="1600" dirty="0" smtClean="0"/>
          </a:p>
          <a:p>
            <a:pPr marL="447675" lvl="1" indent="-266700">
              <a:spcBef>
                <a:spcPts val="0"/>
              </a:spcBef>
              <a:spcAft>
                <a:spcPts val="0"/>
              </a:spcAft>
              <a:buNone/>
            </a:pPr>
            <a:endParaRPr lang="de-DE" sz="1600" b="1" dirty="0" smtClean="0"/>
          </a:p>
          <a:p>
            <a:pPr marL="447675" lvl="1" indent="-266700">
              <a:spcBef>
                <a:spcPts val="0"/>
              </a:spcBef>
              <a:spcAft>
                <a:spcPts val="0"/>
              </a:spcAft>
              <a:buNone/>
            </a:pP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Blip>
                <a:blip r:embed="rId2"/>
              </a:buBlip>
            </a:pPr>
            <a:r>
              <a:rPr lang="de-DE" sz="1600" dirty="0" smtClean="0"/>
              <a:t/>
            </a:r>
            <a:br>
              <a:rPr lang="de-DE" sz="1600" dirty="0" smtClean="0"/>
            </a:b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None/>
            </a:pPr>
            <a:endParaRPr lang="de-DE" dirty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None/>
            </a:pPr>
            <a:endParaRPr lang="de-DE" sz="1600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Dr. Ulf Beckmann 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71BA5D33-F54D-4EC3-9420-0E6B9DAEBCEC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  <p:pic>
        <p:nvPicPr>
          <p:cNvPr id="56322" name="Picture 2" descr="C:\Users\ulf.beckmann\AppData\Local\Microsoft\Windows\Temporary Internet Files\Content.IE5\F3UE5J2Q\clause-192564_64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2636912"/>
            <a:ext cx="1656184" cy="2160240"/>
          </a:xfrm>
          <a:prstGeom prst="rect">
            <a:avLst/>
          </a:prstGeom>
          <a:noFill/>
        </p:spPr>
      </p:pic>
      <p:pic>
        <p:nvPicPr>
          <p:cNvPr id="8" name="Inhaltsplatzhalter 7" descr="BeispielLogo_FakultaetWiS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0" y="428625"/>
            <a:ext cx="24336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hteck 8"/>
          <p:cNvSpPr/>
          <p:nvPr/>
        </p:nvSpPr>
        <p:spPr>
          <a:xfrm>
            <a:off x="3203848" y="764704"/>
            <a:ext cx="2747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b="1" dirty="0" smtClean="0">
                <a:solidFill>
                  <a:srgbClr val="E2001A"/>
                </a:solidFill>
              </a:rPr>
              <a:t>WiSo-Graduate School </a:t>
            </a:r>
            <a:endParaRPr lang="de-DE" b="1" dirty="0">
              <a:solidFill>
                <a:srgbClr val="E2001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Doctoral</a:t>
            </a:r>
            <a:r>
              <a:rPr lang="de-DE" dirty="0" smtClean="0"/>
              <a:t> </a:t>
            </a:r>
            <a:r>
              <a:rPr lang="de-DE" dirty="0" err="1" smtClean="0"/>
              <a:t>degree</a:t>
            </a:r>
            <a:r>
              <a:rPr lang="de-DE" dirty="0" smtClean="0"/>
              <a:t> </a:t>
            </a:r>
            <a:r>
              <a:rPr lang="de-DE" dirty="0" err="1" smtClean="0"/>
              <a:t>Regulations</a:t>
            </a:r>
            <a:r>
              <a:rPr lang="de-DE" dirty="0" smtClean="0"/>
              <a:t> – </a:t>
            </a:r>
            <a:r>
              <a:rPr lang="de-DE" dirty="0" err="1" smtClean="0"/>
              <a:t>important</a:t>
            </a:r>
            <a:r>
              <a:rPr lang="de-DE" dirty="0" smtClean="0"/>
              <a:t> </a:t>
            </a:r>
            <a:r>
              <a:rPr lang="de-DE" dirty="0" err="1" smtClean="0"/>
              <a:t>regulations</a:t>
            </a:r>
            <a:r>
              <a:rPr lang="de-DE" dirty="0" smtClean="0"/>
              <a:t>  (</a:t>
            </a:r>
            <a:r>
              <a:rPr lang="de-DE" dirty="0" smtClean="0"/>
              <a:t>II)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7675" lvl="1" indent="-266700">
              <a:spcBef>
                <a:spcPts val="500"/>
              </a:spcBef>
              <a:spcAft>
                <a:spcPts val="600"/>
              </a:spcAft>
              <a:buBlip>
                <a:blip r:embed="rId2"/>
              </a:buBlip>
            </a:pPr>
            <a:r>
              <a:rPr lang="de-DE" sz="1600" dirty="0" smtClean="0"/>
              <a:t>Monograph </a:t>
            </a:r>
            <a:r>
              <a:rPr lang="de-DE" sz="1600" dirty="0" err="1" smtClean="0"/>
              <a:t>or</a:t>
            </a:r>
            <a:r>
              <a:rPr lang="de-DE" sz="1600" dirty="0" smtClean="0"/>
              <a:t> </a:t>
            </a:r>
            <a:r>
              <a:rPr lang="de-DE" sz="1600" b="1" dirty="0" err="1" smtClean="0"/>
              <a:t>cumulative</a:t>
            </a:r>
            <a:r>
              <a:rPr lang="de-DE" sz="1600" b="1" dirty="0" smtClean="0"/>
              <a:t> </a:t>
            </a:r>
            <a:r>
              <a:rPr lang="de-DE" sz="1600" dirty="0" smtClean="0"/>
              <a:t>Dissertation </a:t>
            </a:r>
          </a:p>
          <a:p>
            <a:pPr marL="447675" lvl="1" indent="-26670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 smtClean="0"/>
              <a:t>				- </a:t>
            </a:r>
            <a:r>
              <a:rPr lang="de-DE" sz="1600" dirty="0" err="1" smtClean="0"/>
              <a:t>at</a:t>
            </a:r>
            <a:r>
              <a:rPr lang="de-DE" sz="1600" dirty="0" smtClean="0"/>
              <a:t> least </a:t>
            </a:r>
            <a:r>
              <a:rPr lang="de-DE" sz="1600" b="1" dirty="0" err="1" smtClean="0"/>
              <a:t>three</a:t>
            </a:r>
            <a:r>
              <a:rPr lang="de-DE" sz="1600" dirty="0" smtClean="0"/>
              <a:t> </a:t>
            </a:r>
            <a:r>
              <a:rPr lang="de-DE" sz="1600" dirty="0" err="1" smtClean="0"/>
              <a:t>papers</a:t>
            </a:r>
            <a:endParaRPr lang="de-DE" sz="1600" dirty="0" smtClean="0"/>
          </a:p>
          <a:p>
            <a:pPr marL="447675" lvl="1" indent="-26670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 smtClean="0"/>
              <a:t>				- </a:t>
            </a:r>
            <a:r>
              <a:rPr lang="de-DE" sz="1600" dirty="0" err="1" smtClean="0"/>
              <a:t>published</a:t>
            </a:r>
            <a:r>
              <a:rPr lang="de-DE" sz="1600" dirty="0" smtClean="0"/>
              <a:t> </a:t>
            </a:r>
            <a:r>
              <a:rPr lang="de-DE" sz="1600" dirty="0" err="1" smtClean="0"/>
              <a:t>and</a:t>
            </a:r>
            <a:r>
              <a:rPr lang="de-DE" sz="1600" dirty="0" smtClean="0"/>
              <a:t>/</a:t>
            </a:r>
            <a:r>
              <a:rPr lang="de-DE" sz="1600" dirty="0" err="1" smtClean="0"/>
              <a:t>or</a:t>
            </a:r>
            <a:r>
              <a:rPr lang="de-DE" sz="1600" dirty="0" smtClean="0"/>
              <a:t> </a:t>
            </a:r>
            <a:r>
              <a:rPr lang="de-DE" sz="1600" b="1" dirty="0" err="1" smtClean="0"/>
              <a:t>unpublished</a:t>
            </a:r>
            <a:r>
              <a:rPr lang="de-DE" sz="1600" b="1" dirty="0" smtClean="0"/>
              <a:t> </a:t>
            </a:r>
            <a:r>
              <a:rPr lang="de-DE" sz="1600" b="1" dirty="0" smtClean="0"/>
              <a:t>		</a:t>
            </a:r>
            <a:r>
              <a:rPr lang="de-DE" sz="1600" dirty="0" smtClean="0"/>
              <a:t>	</a:t>
            </a:r>
            <a:r>
              <a:rPr lang="de-DE" sz="1600" dirty="0" smtClean="0"/>
              <a:t>		</a:t>
            </a:r>
            <a:r>
              <a:rPr lang="de-DE" sz="1600" dirty="0" smtClean="0"/>
              <a:t>	- </a:t>
            </a:r>
            <a:r>
              <a:rPr lang="de-DE" sz="1600" b="1" dirty="0" smtClean="0"/>
              <a:t>Co-</a:t>
            </a:r>
            <a:r>
              <a:rPr lang="de-DE" sz="1600" b="1" dirty="0" err="1" smtClean="0"/>
              <a:t>Author</a:t>
            </a:r>
            <a:r>
              <a:rPr lang="de-DE" sz="1600" b="1" dirty="0" smtClean="0"/>
              <a:t> </a:t>
            </a:r>
            <a:r>
              <a:rPr lang="de-DE" sz="1600" dirty="0" err="1" smtClean="0"/>
              <a:t>is</a:t>
            </a:r>
            <a:r>
              <a:rPr lang="de-DE" sz="1600" dirty="0" smtClean="0"/>
              <a:t> </a:t>
            </a:r>
            <a:r>
              <a:rPr lang="de-DE" sz="1600" dirty="0" err="1" smtClean="0"/>
              <a:t>possible</a:t>
            </a:r>
            <a:r>
              <a:rPr lang="de-DE" sz="1600" dirty="0" smtClean="0"/>
              <a:t> </a:t>
            </a:r>
          </a:p>
          <a:p>
            <a:pPr marL="447675" lvl="1" indent="-26670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 smtClean="0"/>
              <a:t>	</a:t>
            </a:r>
            <a:r>
              <a:rPr lang="de-DE" sz="1600" dirty="0" smtClean="0"/>
              <a:t>			- </a:t>
            </a:r>
            <a:r>
              <a:rPr lang="de-DE" sz="1600" dirty="0" err="1" smtClean="0"/>
              <a:t>at</a:t>
            </a:r>
            <a:r>
              <a:rPr lang="de-DE" sz="1600" dirty="0" smtClean="0"/>
              <a:t> least </a:t>
            </a:r>
            <a:r>
              <a:rPr lang="de-DE" sz="1600" b="1" dirty="0" smtClean="0"/>
              <a:t>1 </a:t>
            </a:r>
            <a:r>
              <a:rPr lang="de-DE" sz="1600" b="1" dirty="0" err="1" smtClean="0"/>
              <a:t>paper</a:t>
            </a:r>
            <a:r>
              <a:rPr lang="de-DE" sz="1600" b="1" dirty="0" smtClean="0"/>
              <a:t> must </a:t>
            </a:r>
            <a:r>
              <a:rPr lang="de-DE" sz="1600" b="1" dirty="0" err="1" smtClean="0"/>
              <a:t>be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written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independently</a:t>
            </a:r>
            <a:r>
              <a:rPr lang="de-DE" sz="1600" dirty="0" smtClean="0"/>
              <a:t> </a:t>
            </a:r>
            <a:r>
              <a:rPr lang="de-DE" sz="1600" dirty="0" err="1" smtClean="0"/>
              <a:t>by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			</a:t>
            </a:r>
            <a:r>
              <a:rPr lang="de-DE" sz="1600" dirty="0" err="1" smtClean="0"/>
              <a:t>candidate</a:t>
            </a:r>
            <a:r>
              <a:rPr lang="de-DE" sz="1600" dirty="0" smtClean="0"/>
              <a:t> 	</a:t>
            </a:r>
          </a:p>
          <a:p>
            <a:pPr marL="447675" lvl="1" indent="-26670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 smtClean="0"/>
              <a:t>				- </a:t>
            </a:r>
            <a:r>
              <a:rPr lang="de-DE" sz="1600" dirty="0" err="1" smtClean="0"/>
              <a:t>at</a:t>
            </a:r>
            <a:r>
              <a:rPr lang="de-DE" sz="1600" dirty="0" smtClean="0"/>
              <a:t> least </a:t>
            </a:r>
            <a:r>
              <a:rPr lang="de-DE" sz="1600" b="1" dirty="0" smtClean="0"/>
              <a:t>1 </a:t>
            </a:r>
            <a:r>
              <a:rPr lang="de-DE" sz="1600" b="1" dirty="0" err="1" smtClean="0"/>
              <a:t>evaluator</a:t>
            </a:r>
            <a:r>
              <a:rPr lang="de-DE" sz="1600" b="1" dirty="0" smtClean="0"/>
              <a:t> </a:t>
            </a:r>
            <a:r>
              <a:rPr lang="de-DE" sz="1600" dirty="0" smtClean="0"/>
              <a:t>must not habe </a:t>
            </a:r>
            <a:r>
              <a:rPr lang="de-DE" sz="1600" dirty="0" err="1" smtClean="0"/>
              <a:t>been</a:t>
            </a:r>
            <a:r>
              <a:rPr lang="de-DE" sz="1600" dirty="0" smtClean="0"/>
              <a:t> Co-</a:t>
            </a:r>
            <a:r>
              <a:rPr lang="de-DE" sz="1600" dirty="0" err="1" smtClean="0"/>
              <a:t>Author</a:t>
            </a:r>
            <a:endParaRPr lang="de-DE" sz="1600" dirty="0" smtClean="0"/>
          </a:p>
          <a:p>
            <a:pPr marL="2695575" lvl="1" indent="-2514600">
              <a:spcBef>
                <a:spcPts val="0"/>
              </a:spcBef>
              <a:spcAft>
                <a:spcPts val="1200"/>
              </a:spcAft>
              <a:buNone/>
              <a:tabLst>
                <a:tab pos="628650" algn="l"/>
              </a:tabLst>
            </a:pPr>
            <a:r>
              <a:rPr lang="de-DE" sz="1600" dirty="0" smtClean="0"/>
              <a:t>			-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b="1" dirty="0" err="1" smtClean="0"/>
              <a:t>othe</a:t>
            </a:r>
            <a:r>
              <a:rPr lang="de-DE" sz="1600" dirty="0" err="1" smtClean="0"/>
              <a:t>r</a:t>
            </a:r>
            <a:r>
              <a:rPr lang="de-DE" sz="1600" dirty="0" smtClean="0"/>
              <a:t> </a:t>
            </a:r>
            <a:r>
              <a:rPr lang="de-DE" sz="1600" b="1" dirty="0" err="1" smtClean="0"/>
              <a:t>evaluator</a:t>
            </a:r>
            <a:r>
              <a:rPr lang="de-DE" sz="1600" b="1" dirty="0" smtClean="0"/>
              <a:t> </a:t>
            </a:r>
            <a:r>
              <a:rPr lang="de-DE" sz="1600" dirty="0" err="1" smtClean="0"/>
              <a:t>may</a:t>
            </a:r>
            <a:r>
              <a:rPr lang="de-DE" sz="1600" dirty="0" smtClean="0"/>
              <a:t> </a:t>
            </a:r>
            <a:r>
              <a:rPr lang="de-DE" sz="1600" dirty="0" err="1" smtClean="0"/>
              <a:t>have</a:t>
            </a:r>
            <a:r>
              <a:rPr lang="de-DE" sz="1600" dirty="0" smtClean="0"/>
              <a:t> </a:t>
            </a:r>
            <a:r>
              <a:rPr lang="de-DE" sz="1600" dirty="0" err="1" smtClean="0"/>
              <a:t>co-authored</a:t>
            </a:r>
            <a:r>
              <a:rPr lang="de-DE" sz="1600" dirty="0" smtClean="0"/>
              <a:t> a </a:t>
            </a:r>
            <a:r>
              <a:rPr lang="de-DE" sz="1600" dirty="0" err="1" smtClean="0"/>
              <a:t>maximum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half </a:t>
            </a:r>
            <a:r>
              <a:rPr lang="de-DE" sz="1600" dirty="0" err="1" smtClean="0"/>
              <a:t>the</a:t>
            </a:r>
            <a:r>
              <a:rPr lang="de-DE" sz="1600" dirty="0" smtClean="0"/>
              <a:t> submitted individual </a:t>
            </a:r>
            <a:r>
              <a:rPr lang="de-DE" sz="1600" dirty="0" err="1" smtClean="0"/>
              <a:t>papers</a:t>
            </a:r>
            <a:r>
              <a:rPr lang="de-DE" sz="1600" dirty="0" smtClean="0"/>
              <a:t>. 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Dr. Ulf Beckmann 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</a:t>
            </a:r>
            <a:r>
              <a:rPr lang="de-DE" dirty="0" smtClean="0"/>
              <a:t>.10.2015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71BA5D33-F54D-4EC3-9420-0E6B9DAEBCEC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  <p:cxnSp>
        <p:nvCxnSpPr>
          <p:cNvPr id="7" name="Gerade Verbindung mit Pfeil 6"/>
          <p:cNvCxnSpPr/>
          <p:nvPr/>
        </p:nvCxnSpPr>
        <p:spPr>
          <a:xfrm>
            <a:off x="2771800" y="2708920"/>
            <a:ext cx="360040" cy="25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nhaltsplatzhalter 7" descr="BeispielLogo_FakultaetWiS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428625"/>
            <a:ext cx="24336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hteck 9"/>
          <p:cNvSpPr/>
          <p:nvPr/>
        </p:nvSpPr>
        <p:spPr>
          <a:xfrm>
            <a:off x="3059832" y="692696"/>
            <a:ext cx="2747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b="1" dirty="0" smtClean="0">
                <a:solidFill>
                  <a:srgbClr val="E2001A"/>
                </a:solidFill>
              </a:rPr>
              <a:t>WiSo-Graduate School </a:t>
            </a:r>
            <a:endParaRPr lang="de-DE" b="1" dirty="0">
              <a:solidFill>
                <a:srgbClr val="E2001A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el 1"/>
          <p:cNvSpPr>
            <a:spLocks noGrp="1"/>
          </p:cNvSpPr>
          <p:nvPr>
            <p:ph type="title"/>
          </p:nvPr>
        </p:nvSpPr>
        <p:spPr>
          <a:xfrm>
            <a:off x="395288" y="1773238"/>
            <a:ext cx="8353425" cy="649287"/>
          </a:xfrm>
        </p:spPr>
        <p:txBody>
          <a:bodyPr/>
          <a:lstStyle/>
          <a:p>
            <a:pPr algn="ctr" eaLnBrk="1" hangingPunct="1"/>
            <a:r>
              <a:rPr lang="de-DE" sz="2000" dirty="0" smtClean="0">
                <a:solidFill>
                  <a:srgbClr val="E2001A"/>
                </a:solidFill>
              </a:rPr>
              <a:t> 	</a:t>
            </a:r>
            <a:r>
              <a:rPr lang="de-DE" sz="2000" dirty="0" smtClean="0">
                <a:solidFill>
                  <a:srgbClr val="E2001A"/>
                </a:solidFill>
              </a:rPr>
              <a:t> </a:t>
            </a:r>
            <a:r>
              <a:rPr lang="de-DE" sz="2800" dirty="0" err="1" smtClean="0">
                <a:solidFill>
                  <a:srgbClr val="E2001A"/>
                </a:solidFill>
              </a:rPr>
              <a:t>Doctoral</a:t>
            </a:r>
            <a:r>
              <a:rPr lang="de-DE" sz="2800" dirty="0" smtClean="0">
                <a:solidFill>
                  <a:srgbClr val="E2001A"/>
                </a:solidFill>
              </a:rPr>
              <a:t> Program </a:t>
            </a:r>
            <a:endParaRPr lang="de-DE" sz="2800" dirty="0" smtClean="0">
              <a:solidFill>
                <a:srgbClr val="E2001A"/>
              </a:solidFill>
            </a:endParaRPr>
          </a:p>
        </p:txBody>
      </p:sp>
      <p:pic>
        <p:nvPicPr>
          <p:cNvPr id="31747" name="Inhaltsplatzhalter 7" descr="BeispielLogo_FakultaetWiS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86500" y="428625"/>
            <a:ext cx="2433638" cy="647700"/>
          </a:xfrm>
        </p:spPr>
      </p:pic>
      <p:sp>
        <p:nvSpPr>
          <p:cNvPr id="20" name="Foliennummernplatzhalter 5"/>
          <p:cNvSpPr txBox="1">
            <a:spLocks/>
          </p:cNvSpPr>
          <p:nvPr/>
        </p:nvSpPr>
        <p:spPr>
          <a:xfrm>
            <a:off x="8035925" y="6000750"/>
            <a:ext cx="947738" cy="2159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50" dirty="0">
                <a:solidFill>
                  <a:schemeClr val="bg1"/>
                </a:solidFill>
                <a:latin typeface="+mn-lt"/>
              </a:rPr>
              <a:t>Seite </a:t>
            </a:r>
            <a:r>
              <a:rPr lang="de-DE" sz="1200" dirty="0">
                <a:solidFill>
                  <a:schemeClr val="bg1"/>
                </a:solidFill>
                <a:latin typeface="+mn-lt"/>
              </a:rPr>
              <a:t> </a:t>
            </a:r>
            <a:fld id="{37CEFC6D-7E8C-436D-B3E2-C6DD2EBF943B}" type="slidenum">
              <a:rPr lang="de-DE" sz="1200">
                <a:solidFill>
                  <a:schemeClr val="bg1"/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749" name="Rechteck 23"/>
          <p:cNvSpPr>
            <a:spLocks noChangeArrowheads="1"/>
          </p:cNvSpPr>
          <p:nvPr/>
        </p:nvSpPr>
        <p:spPr bwMode="auto">
          <a:xfrm>
            <a:off x="684213" y="2420938"/>
            <a:ext cx="7993062" cy="368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de-DE" sz="1600" b="1" dirty="0"/>
              <a:t>Start: </a:t>
            </a:r>
            <a:r>
              <a:rPr lang="de-DE" sz="1600" dirty="0" err="1"/>
              <a:t>WiSe</a:t>
            </a:r>
            <a:r>
              <a:rPr lang="de-DE" sz="1600" dirty="0"/>
              <a:t> 12/13 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de-DE" sz="1600" dirty="0"/>
              <a:t>Ca. </a:t>
            </a:r>
            <a:r>
              <a:rPr lang="de-DE" sz="1600" b="1" dirty="0"/>
              <a:t>20 SWS </a:t>
            </a:r>
            <a:r>
              <a:rPr lang="de-DE" sz="1600" dirty="0" smtClean="0"/>
              <a:t>per </a:t>
            </a:r>
            <a:r>
              <a:rPr lang="de-DE" sz="1600" dirty="0"/>
              <a:t>Semester 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de-DE" sz="1600" b="1" dirty="0" smtClean="0"/>
              <a:t>Topics:</a:t>
            </a:r>
            <a:endParaRPr lang="de-DE" sz="1600" b="1" dirty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r>
              <a:rPr lang="de-DE" sz="1600" dirty="0"/>
              <a:t>	- </a:t>
            </a:r>
            <a:r>
              <a:rPr lang="de-DE" sz="1600" dirty="0" err="1" smtClean="0"/>
              <a:t>Theories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economics</a:t>
            </a:r>
            <a:r>
              <a:rPr lang="de-DE" sz="1600" dirty="0" smtClean="0"/>
              <a:t> 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r>
              <a:rPr lang="de-DE" sz="1600" dirty="0" err="1" smtClean="0"/>
              <a:t>social</a:t>
            </a:r>
            <a:r>
              <a:rPr lang="de-DE" sz="1600" dirty="0" smtClean="0"/>
              <a:t> </a:t>
            </a:r>
            <a:r>
              <a:rPr lang="de-DE" sz="1600" dirty="0" err="1" smtClean="0"/>
              <a:t>sciences</a:t>
            </a:r>
            <a:r>
              <a:rPr lang="de-DE" sz="1600" dirty="0" smtClean="0"/>
              <a:t>  </a:t>
            </a:r>
            <a:endParaRPr lang="de-DE" sz="1600" dirty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r>
              <a:rPr lang="de-DE" sz="1600" dirty="0"/>
              <a:t>	</a:t>
            </a:r>
            <a:r>
              <a:rPr lang="de-DE" sz="1600" dirty="0" smtClean="0"/>
              <a:t>- Research </a:t>
            </a:r>
            <a:r>
              <a:rPr lang="de-DE" sz="1600" dirty="0" err="1" smtClean="0"/>
              <a:t>Methods</a:t>
            </a:r>
            <a:r>
              <a:rPr lang="de-DE" sz="1600" dirty="0" smtClean="0"/>
              <a:t> (</a:t>
            </a:r>
            <a:r>
              <a:rPr lang="de-DE" sz="1600" b="1" dirty="0" err="1" smtClean="0"/>
              <a:t>focus</a:t>
            </a:r>
            <a:r>
              <a:rPr lang="de-DE" sz="1600" b="1" dirty="0" smtClean="0"/>
              <a:t>!</a:t>
            </a:r>
            <a:r>
              <a:rPr lang="de-DE" sz="1600" dirty="0" smtClean="0"/>
              <a:t>) </a:t>
            </a:r>
            <a:endParaRPr lang="de-DE" sz="1600" dirty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r>
              <a:rPr lang="de-DE" sz="1600" dirty="0"/>
              <a:t>	- </a:t>
            </a:r>
            <a:r>
              <a:rPr lang="de-DE" sz="1600" dirty="0" smtClean="0"/>
              <a:t>Key </a:t>
            </a:r>
            <a:r>
              <a:rPr lang="de-DE" sz="1600" dirty="0" err="1" smtClean="0"/>
              <a:t>kompetences</a:t>
            </a:r>
            <a:r>
              <a:rPr lang="de-DE" sz="1600" dirty="0" smtClean="0"/>
              <a:t>  </a:t>
            </a:r>
            <a:endParaRPr lang="de-DE" sz="1600" dirty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de-DE" sz="1600" b="1" dirty="0" smtClean="0"/>
              <a:t>Professors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the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faculty</a:t>
            </a:r>
            <a:r>
              <a:rPr lang="de-DE" sz="1600" dirty="0" smtClean="0"/>
              <a:t> do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teaching</a:t>
            </a: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de-DE" sz="1600" dirty="0" err="1" smtClean="0"/>
              <a:t>At</a:t>
            </a:r>
            <a:r>
              <a:rPr lang="de-DE" sz="1600" dirty="0" smtClean="0"/>
              <a:t> least </a:t>
            </a:r>
            <a:r>
              <a:rPr lang="de-DE" sz="1600" dirty="0" err="1" smtClean="0"/>
              <a:t>you</a:t>
            </a:r>
            <a:r>
              <a:rPr lang="de-DE" sz="1600" dirty="0" smtClean="0"/>
              <a:t> </a:t>
            </a:r>
            <a:r>
              <a:rPr lang="de-DE" sz="1600" dirty="0" err="1" smtClean="0"/>
              <a:t>have</a:t>
            </a:r>
            <a:r>
              <a:rPr lang="de-DE" sz="1600" dirty="0" smtClean="0"/>
              <a:t> </a:t>
            </a:r>
            <a:r>
              <a:rPr lang="de-DE" sz="1600" dirty="0" err="1" smtClean="0"/>
              <a:t>to</a:t>
            </a:r>
            <a:r>
              <a:rPr lang="de-DE" sz="1600" dirty="0" smtClean="0"/>
              <a:t> </a:t>
            </a:r>
            <a:r>
              <a:rPr lang="de-DE" sz="1600" dirty="0" err="1" smtClean="0"/>
              <a:t>receice</a:t>
            </a:r>
            <a:r>
              <a:rPr lang="de-DE" sz="1600" dirty="0" smtClean="0"/>
              <a:t> </a:t>
            </a:r>
            <a:r>
              <a:rPr lang="de-DE" sz="1600" b="1" dirty="0" smtClean="0"/>
              <a:t>12 </a:t>
            </a:r>
            <a:r>
              <a:rPr lang="de-DE" sz="1600" b="1" dirty="0" err="1" smtClean="0"/>
              <a:t>Credit</a:t>
            </a:r>
            <a:r>
              <a:rPr lang="de-DE" sz="1600" b="1" dirty="0" smtClean="0"/>
              <a:t> Points </a:t>
            </a:r>
            <a:r>
              <a:rPr lang="de-DE" sz="1600" dirty="0" smtClean="0"/>
              <a:t>(ECTS-Points) 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de-DE" sz="1600" b="1" dirty="0" err="1" smtClean="0"/>
              <a:t>Generous</a:t>
            </a:r>
            <a:r>
              <a:rPr lang="de-DE" sz="1600" b="1" dirty="0" smtClean="0"/>
              <a:t>  </a:t>
            </a:r>
            <a:r>
              <a:rPr lang="de-DE" sz="1600" b="1" dirty="0" err="1" smtClean="0"/>
              <a:t>recognition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other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activi</a:t>
            </a:r>
            <a:r>
              <a:rPr lang="de-DE" sz="1600" dirty="0" err="1" smtClean="0"/>
              <a:t>ties</a:t>
            </a:r>
            <a:r>
              <a:rPr lang="de-DE" sz="1600" dirty="0" smtClean="0"/>
              <a:t> </a:t>
            </a:r>
            <a:r>
              <a:rPr lang="de-DE" sz="1600" dirty="0" smtClean="0"/>
              <a:t>(par  </a:t>
            </a:r>
            <a:r>
              <a:rPr lang="de-DE" sz="1600" dirty="0" err="1" smtClean="0"/>
              <a:t>example</a:t>
            </a:r>
            <a:r>
              <a:rPr lang="de-DE" sz="1600" dirty="0" smtClean="0"/>
              <a:t>: </a:t>
            </a:r>
            <a:r>
              <a:rPr lang="de-DE" sz="1600" dirty="0" err="1" smtClean="0"/>
              <a:t>teaching</a:t>
            </a:r>
            <a:r>
              <a:rPr lang="de-DE" sz="1600" dirty="0" smtClean="0"/>
              <a:t> </a:t>
            </a:r>
            <a:r>
              <a:rPr lang="de-DE" sz="1600" dirty="0" err="1" smtClean="0"/>
              <a:t>activities</a:t>
            </a:r>
            <a:r>
              <a:rPr lang="de-DE" sz="1600" dirty="0" smtClean="0"/>
              <a:t>, </a:t>
            </a:r>
            <a:r>
              <a:rPr lang="de-DE" sz="1600" dirty="0" err="1" smtClean="0"/>
              <a:t>presentation</a:t>
            </a:r>
            <a:r>
              <a:rPr lang="de-DE" sz="1600" dirty="0" smtClean="0"/>
              <a:t> </a:t>
            </a:r>
            <a:r>
              <a:rPr lang="de-DE" sz="1600" dirty="0" err="1" smtClean="0"/>
              <a:t>at</a:t>
            </a:r>
            <a:r>
              <a:rPr lang="de-DE" sz="1600" dirty="0" smtClean="0"/>
              <a:t> </a:t>
            </a:r>
            <a:r>
              <a:rPr lang="de-DE" sz="1600" dirty="0" err="1" smtClean="0"/>
              <a:t>conferences</a:t>
            </a:r>
            <a:r>
              <a:rPr lang="de-DE" sz="1600" dirty="0" smtClean="0"/>
              <a:t>, </a:t>
            </a:r>
            <a:r>
              <a:rPr lang="de-DE" sz="1600" dirty="0" err="1" smtClean="0"/>
              <a:t>summer</a:t>
            </a:r>
            <a:r>
              <a:rPr lang="de-DE" sz="1600" dirty="0" smtClean="0"/>
              <a:t> </a:t>
            </a:r>
            <a:r>
              <a:rPr lang="de-DE" sz="1600" dirty="0" err="1" smtClean="0"/>
              <a:t>schools</a:t>
            </a:r>
            <a:r>
              <a:rPr lang="de-DE" sz="1600" dirty="0" smtClean="0"/>
              <a:t> etc.)</a:t>
            </a:r>
            <a:r>
              <a:rPr lang="de-DE" sz="1600" dirty="0"/>
              <a:t>	</a:t>
            </a:r>
            <a:endParaRPr lang="de-DE" dirty="0"/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2700338" y="549275"/>
            <a:ext cx="35274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de-DE" b="1" dirty="0">
                <a:solidFill>
                  <a:srgbClr val="E2001A"/>
                </a:solidFill>
                <a:latin typeface="+mj-lt"/>
                <a:ea typeface="+mj-ea"/>
                <a:cs typeface="+mj-cs"/>
              </a:rPr>
              <a:t>WiSo-Graduate School </a:t>
            </a:r>
          </a:p>
        </p:txBody>
      </p:sp>
      <p:sp>
        <p:nvSpPr>
          <p:cNvPr id="11" name="Datumsplatzhalter 10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6F194EE0-FF01-417B-8C7C-959B6503307D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  <p:sp>
        <p:nvSpPr>
          <p:cNvPr id="13" name="Fußzeilenplatzhalter 9"/>
          <p:cNvSpPr>
            <a:spLocks noGrp="1"/>
          </p:cNvSpPr>
          <p:nvPr>
            <p:ph type="ftr" sz="quarter" idx="10"/>
          </p:nvPr>
        </p:nvSpPr>
        <p:spPr bwMode="auto">
          <a:xfrm>
            <a:off x="576263" y="6408738"/>
            <a:ext cx="3567112" cy="3952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smtClean="0"/>
              <a:t>Dr. Ulf Beckmann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el 1"/>
          <p:cNvSpPr>
            <a:spLocks noGrp="1"/>
          </p:cNvSpPr>
          <p:nvPr>
            <p:ph type="title"/>
          </p:nvPr>
        </p:nvSpPr>
        <p:spPr>
          <a:xfrm>
            <a:off x="395288" y="1484313"/>
            <a:ext cx="8353425" cy="64928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e-DE" sz="3200" dirty="0" err="1" smtClean="0">
                <a:solidFill>
                  <a:srgbClr val="E2001A"/>
                </a:solidFill>
              </a:rPr>
              <a:t>Courses</a:t>
            </a:r>
            <a:endParaRPr lang="de-DE" sz="3200" dirty="0" smtClean="0">
              <a:solidFill>
                <a:srgbClr val="E2001A"/>
              </a:solidFill>
            </a:endParaRPr>
          </a:p>
        </p:txBody>
      </p:sp>
      <p:pic>
        <p:nvPicPr>
          <p:cNvPr id="32771" name="Inhaltsplatzhalter 7" descr="BeispielLogo_FakultaetWiS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86500" y="428625"/>
            <a:ext cx="2433638" cy="647700"/>
          </a:xfrm>
        </p:spPr>
      </p:pic>
      <p:sp>
        <p:nvSpPr>
          <p:cNvPr id="20" name="Foliennummernplatzhalter 5"/>
          <p:cNvSpPr txBox="1">
            <a:spLocks/>
          </p:cNvSpPr>
          <p:nvPr/>
        </p:nvSpPr>
        <p:spPr>
          <a:xfrm>
            <a:off x="8035925" y="6000750"/>
            <a:ext cx="947738" cy="2159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50" dirty="0">
                <a:solidFill>
                  <a:schemeClr val="bg1"/>
                </a:solidFill>
                <a:latin typeface="+mn-lt"/>
              </a:rPr>
              <a:t>Seite </a:t>
            </a:r>
            <a:r>
              <a:rPr lang="de-DE" sz="1200" dirty="0">
                <a:solidFill>
                  <a:schemeClr val="bg1"/>
                </a:solidFill>
                <a:latin typeface="+mn-lt"/>
              </a:rPr>
              <a:t> </a:t>
            </a:r>
            <a:fld id="{6B47413E-50D8-44D8-AFC9-BD6F171C7BF5}" type="slidenum">
              <a:rPr lang="de-DE" sz="1200">
                <a:solidFill>
                  <a:schemeClr val="bg1"/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773" name="Rechteck 23"/>
          <p:cNvSpPr>
            <a:spLocks noChangeArrowheads="1"/>
          </p:cNvSpPr>
          <p:nvPr/>
        </p:nvSpPr>
        <p:spPr bwMode="auto">
          <a:xfrm>
            <a:off x="611560" y="2348880"/>
            <a:ext cx="7993062" cy="3680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7675" lvl="1" indent="-266700">
              <a:spcBef>
                <a:spcPts val="500"/>
              </a:spcBef>
              <a:spcAft>
                <a:spcPts val="1200"/>
              </a:spcAft>
              <a:buFontTx/>
              <a:buBlip>
                <a:blip r:embed="rId3"/>
              </a:buBlip>
            </a:pPr>
            <a:r>
              <a:rPr lang="de-DE" sz="1600" dirty="0" smtClean="0"/>
              <a:t>Type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course</a:t>
            </a:r>
            <a:r>
              <a:rPr lang="de-DE" sz="1600" dirty="0" smtClean="0"/>
              <a:t>: </a:t>
            </a:r>
            <a:r>
              <a:rPr lang="de-DE" sz="1600" b="1" dirty="0" smtClean="0"/>
              <a:t>Workshops </a:t>
            </a:r>
            <a:r>
              <a:rPr lang="de-DE" sz="1600" b="1" dirty="0" err="1" smtClean="0"/>
              <a:t>or</a:t>
            </a:r>
            <a:r>
              <a:rPr lang="de-DE" sz="1600" b="1" dirty="0" smtClean="0"/>
              <a:t> Seminars </a:t>
            </a:r>
            <a:r>
              <a:rPr lang="de-DE" sz="1600" dirty="0">
                <a:sym typeface="Wingdings" pitchFamily="2" charset="2"/>
              </a:rPr>
              <a:t> </a:t>
            </a:r>
            <a:r>
              <a:rPr lang="de-DE" sz="1600" dirty="0" err="1" smtClean="0">
                <a:sym typeface="Wingdings" pitchFamily="2" charset="2"/>
              </a:rPr>
              <a:t>workshops</a:t>
            </a:r>
            <a:r>
              <a:rPr lang="de-DE" sz="1600" dirty="0" smtClean="0">
                <a:sym typeface="Wingdings" pitchFamily="2" charset="2"/>
              </a:rPr>
              <a:t> </a:t>
            </a:r>
            <a:r>
              <a:rPr lang="de-DE" sz="1600" dirty="0" err="1" smtClean="0">
                <a:sym typeface="Wingdings" pitchFamily="2" charset="2"/>
              </a:rPr>
              <a:t>weekly</a:t>
            </a:r>
            <a:r>
              <a:rPr lang="de-DE" sz="1600" dirty="0" smtClean="0">
                <a:sym typeface="Wingdings" pitchFamily="2" charset="2"/>
              </a:rPr>
              <a:t> </a:t>
            </a:r>
            <a:r>
              <a:rPr lang="de-DE" sz="1600" dirty="0" err="1" smtClean="0">
                <a:sym typeface="Wingdings" pitchFamily="2" charset="2"/>
              </a:rPr>
              <a:t>or</a:t>
            </a:r>
            <a:r>
              <a:rPr lang="de-DE" sz="1600" dirty="0" smtClean="0">
                <a:sym typeface="Wingdings" pitchFamily="2" charset="2"/>
              </a:rPr>
              <a:t> block </a:t>
            </a:r>
            <a:r>
              <a:rPr lang="de-DE" sz="1600" dirty="0" err="1" smtClean="0">
                <a:sym typeface="Wingdings" pitchFamily="2" charset="2"/>
              </a:rPr>
              <a:t>seminars</a:t>
            </a:r>
            <a:r>
              <a:rPr lang="de-DE" sz="1600" dirty="0" smtClean="0">
                <a:sym typeface="Wingdings" pitchFamily="2" charset="2"/>
              </a:rPr>
              <a:t> </a:t>
            </a:r>
          </a:p>
          <a:p>
            <a:pPr marL="447675" lvl="1" indent="-266700">
              <a:spcBef>
                <a:spcPts val="500"/>
              </a:spcBef>
              <a:spcAft>
                <a:spcPts val="1200"/>
              </a:spcAft>
              <a:buFontTx/>
              <a:buBlip>
                <a:blip r:embed="rId3"/>
              </a:buBlip>
            </a:pPr>
            <a:r>
              <a:rPr lang="de-DE" sz="1600" i="1" dirty="0" err="1" smtClean="0">
                <a:sym typeface="Wingdings" pitchFamily="2" charset="2"/>
              </a:rPr>
              <a:t>No</a:t>
            </a:r>
            <a:r>
              <a:rPr lang="de-DE" sz="1600" i="1" dirty="0" smtClean="0">
                <a:sym typeface="Wingdings" pitchFamily="2" charset="2"/>
              </a:rPr>
              <a:t> </a:t>
            </a:r>
            <a:r>
              <a:rPr lang="de-DE" sz="1600" i="1" dirty="0" err="1" smtClean="0">
                <a:sym typeface="Wingdings" pitchFamily="2" charset="2"/>
              </a:rPr>
              <a:t>mandatory</a:t>
            </a:r>
            <a:r>
              <a:rPr lang="de-DE" sz="1600" i="1" dirty="0" smtClean="0">
                <a:sym typeface="Wingdings" pitchFamily="2" charset="2"/>
              </a:rPr>
              <a:t> </a:t>
            </a:r>
            <a:r>
              <a:rPr lang="de-DE" sz="1600" dirty="0" err="1" smtClean="0"/>
              <a:t>ourses</a:t>
            </a:r>
            <a:r>
              <a:rPr lang="de-DE" sz="1600" dirty="0" smtClean="0"/>
              <a:t> </a:t>
            </a:r>
          </a:p>
          <a:p>
            <a:pPr marL="447675" lvl="1" indent="-266700">
              <a:spcBef>
                <a:spcPts val="500"/>
              </a:spcBef>
              <a:spcAft>
                <a:spcPts val="1200"/>
              </a:spcAft>
              <a:buFontTx/>
              <a:buBlip>
                <a:blip r:embed="rId3"/>
              </a:buBlip>
            </a:pPr>
            <a:r>
              <a:rPr lang="de-DE" sz="1600" b="1" dirty="0" err="1" smtClean="0"/>
              <a:t>Weekly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hours</a:t>
            </a:r>
            <a:r>
              <a:rPr lang="de-DE" sz="1600" b="1" dirty="0" smtClean="0"/>
              <a:t> per Semester (SWS) </a:t>
            </a:r>
            <a:r>
              <a:rPr lang="de-DE" sz="1600" b="1" dirty="0" err="1" smtClean="0"/>
              <a:t>and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Credits</a:t>
            </a:r>
            <a:r>
              <a:rPr lang="de-DE" sz="1600" b="1" dirty="0" smtClean="0"/>
              <a:t> (LP): 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r>
              <a:rPr lang="de-DE" sz="1600" b="1" dirty="0" smtClean="0"/>
              <a:t>	 </a:t>
            </a:r>
            <a:r>
              <a:rPr lang="de-DE" sz="1600" dirty="0" smtClean="0"/>
              <a:t>As a </a:t>
            </a:r>
            <a:r>
              <a:rPr lang="de-DE" sz="1600" dirty="0" err="1" smtClean="0"/>
              <a:t>rule</a:t>
            </a:r>
            <a:r>
              <a:rPr lang="de-DE" sz="1600" dirty="0" smtClean="0"/>
              <a:t>: 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r>
              <a:rPr lang="de-DE" sz="1600" b="1" dirty="0" smtClean="0"/>
              <a:t>	</a:t>
            </a:r>
            <a:r>
              <a:rPr lang="de-DE" sz="1600" dirty="0" smtClean="0"/>
              <a:t>1 SWS = 2 LP </a:t>
            </a:r>
          </a:p>
          <a:p>
            <a:pPr marL="447675" lvl="1" indent="-266700">
              <a:spcBef>
                <a:spcPts val="500"/>
              </a:spcBef>
              <a:spcAft>
                <a:spcPts val="1800"/>
              </a:spcAft>
            </a:pPr>
            <a:r>
              <a:rPr lang="de-DE" sz="1600" dirty="0" smtClean="0"/>
              <a:t>	2 SWS = 4 LP 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de-DE" sz="1600" b="1" dirty="0" err="1" smtClean="0"/>
              <a:t>Number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participants</a:t>
            </a:r>
            <a:r>
              <a:rPr lang="de-DE" sz="1600" b="1" dirty="0" smtClean="0"/>
              <a:t>:</a:t>
            </a:r>
            <a:endParaRPr lang="de-DE" sz="1600" b="1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r>
              <a:rPr lang="de-DE" sz="1600" b="1" dirty="0" smtClean="0"/>
              <a:t>	</a:t>
            </a:r>
            <a:r>
              <a:rPr lang="de-DE" sz="1600" dirty="0" smtClean="0"/>
              <a:t>10 </a:t>
            </a:r>
            <a:r>
              <a:rPr lang="de-DE" sz="1600" dirty="0" err="1" smtClean="0"/>
              <a:t>to</a:t>
            </a:r>
            <a:r>
              <a:rPr lang="de-DE" sz="1600" dirty="0" smtClean="0"/>
              <a:t> 20 </a:t>
            </a:r>
            <a:r>
              <a:rPr lang="de-DE" sz="1600" dirty="0" err="1" smtClean="0"/>
              <a:t>doctoral</a:t>
            </a:r>
            <a:r>
              <a:rPr lang="de-DE" sz="1600" dirty="0" smtClean="0"/>
              <a:t> </a:t>
            </a:r>
            <a:r>
              <a:rPr lang="de-DE" sz="1600" dirty="0" err="1" smtClean="0"/>
              <a:t>students</a:t>
            </a:r>
            <a:r>
              <a:rPr lang="de-DE" sz="1600" dirty="0" smtClean="0"/>
              <a:t> (</a:t>
            </a:r>
            <a:r>
              <a:rPr lang="de-DE" sz="1600" dirty="0" err="1" smtClean="0"/>
              <a:t>at</a:t>
            </a:r>
            <a:r>
              <a:rPr lang="de-DE" sz="1600" dirty="0" smtClean="0"/>
              <a:t> least: </a:t>
            </a:r>
            <a:r>
              <a:rPr lang="de-DE" sz="1600" dirty="0" err="1" smtClean="0"/>
              <a:t>five</a:t>
            </a:r>
            <a:r>
              <a:rPr lang="de-DE" sz="1600" dirty="0" smtClean="0"/>
              <a:t>)</a:t>
            </a:r>
            <a:r>
              <a:rPr lang="de-DE" sz="1600" dirty="0"/>
              <a:t>	</a:t>
            </a:r>
            <a:endParaRPr lang="de-DE" dirty="0"/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2700338" y="549275"/>
            <a:ext cx="35274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de-DE" b="1">
                <a:solidFill>
                  <a:srgbClr val="E2001A"/>
                </a:solidFill>
                <a:latin typeface="+mj-lt"/>
                <a:ea typeface="+mj-ea"/>
                <a:cs typeface="+mj-cs"/>
              </a:rPr>
              <a:t>WiSo-Graduate School </a:t>
            </a:r>
            <a:endParaRPr lang="de-DE" b="1" dirty="0">
              <a:solidFill>
                <a:srgbClr val="E2001A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Datumsplatzhalter 10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18</a:t>
            </a:r>
            <a:endParaRPr lang="de-DE" dirty="0"/>
          </a:p>
        </p:txBody>
      </p:sp>
      <p:sp>
        <p:nvSpPr>
          <p:cNvPr id="13" name="Fußzeilenplatzhalter 9"/>
          <p:cNvSpPr>
            <a:spLocks noGrp="1"/>
          </p:cNvSpPr>
          <p:nvPr>
            <p:ph type="ftr" sz="quarter" idx="10"/>
          </p:nvPr>
        </p:nvSpPr>
        <p:spPr bwMode="auto">
          <a:xfrm>
            <a:off x="576263" y="6408738"/>
            <a:ext cx="3567112" cy="3952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smtClean="0"/>
              <a:t>Dr. Ulf Beckmann </a:t>
            </a:r>
          </a:p>
        </p:txBody>
      </p:sp>
      <p:pic>
        <p:nvPicPr>
          <p:cNvPr id="57346" name="Picture 2" descr="C:\Users\ulf.beckmann\AppData\Local\Microsoft\Windows\Temporary Internet Files\Content.IE5\NID3YK6W\People-16-Teacher-Blackboard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149080"/>
            <a:ext cx="2304256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el 1"/>
          <p:cNvSpPr>
            <a:spLocks noGrp="1"/>
          </p:cNvSpPr>
          <p:nvPr>
            <p:ph type="title"/>
          </p:nvPr>
        </p:nvSpPr>
        <p:spPr>
          <a:xfrm>
            <a:off x="395288" y="1484313"/>
            <a:ext cx="8353425" cy="649287"/>
          </a:xfrm>
        </p:spPr>
        <p:txBody>
          <a:bodyPr/>
          <a:lstStyle/>
          <a:p>
            <a:pPr algn="ctr" eaLnBrk="1" hangingPunct="1"/>
            <a:r>
              <a:rPr lang="de-DE" sz="2000" dirty="0" smtClean="0">
                <a:solidFill>
                  <a:srgbClr val="E2001A"/>
                </a:solidFill>
              </a:rPr>
              <a:t> 	 </a:t>
            </a:r>
            <a:r>
              <a:rPr lang="de-DE" sz="2800" dirty="0" err="1" smtClean="0">
                <a:solidFill>
                  <a:srgbClr val="E2001A"/>
                </a:solidFill>
              </a:rPr>
              <a:t>Courses</a:t>
            </a:r>
            <a:r>
              <a:rPr lang="de-DE" sz="2800" dirty="0" smtClean="0">
                <a:solidFill>
                  <a:srgbClr val="E2001A"/>
                </a:solidFill>
              </a:rPr>
              <a:t> in </a:t>
            </a:r>
            <a:r>
              <a:rPr lang="de-DE" sz="2800" dirty="0" err="1" smtClean="0">
                <a:solidFill>
                  <a:srgbClr val="E2001A"/>
                </a:solidFill>
              </a:rPr>
              <a:t>WiSe</a:t>
            </a:r>
            <a:r>
              <a:rPr lang="de-DE" sz="2800" dirty="0" smtClean="0">
                <a:solidFill>
                  <a:srgbClr val="E2001A"/>
                </a:solidFill>
              </a:rPr>
              <a:t> 15/16 (I)</a:t>
            </a:r>
            <a:endParaRPr lang="de-DE" sz="2800" dirty="0" smtClean="0">
              <a:solidFill>
                <a:srgbClr val="E2001A"/>
              </a:solidFill>
            </a:endParaRPr>
          </a:p>
        </p:txBody>
      </p:sp>
      <p:pic>
        <p:nvPicPr>
          <p:cNvPr id="32771" name="Inhaltsplatzhalter 7" descr="BeispielLogo_FakultaetWiS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86500" y="428625"/>
            <a:ext cx="2433638" cy="647700"/>
          </a:xfrm>
        </p:spPr>
      </p:pic>
      <p:sp>
        <p:nvSpPr>
          <p:cNvPr id="20" name="Foliennummernplatzhalter 5"/>
          <p:cNvSpPr txBox="1">
            <a:spLocks/>
          </p:cNvSpPr>
          <p:nvPr/>
        </p:nvSpPr>
        <p:spPr>
          <a:xfrm>
            <a:off x="8035925" y="6000750"/>
            <a:ext cx="947738" cy="2159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50">
                <a:solidFill>
                  <a:schemeClr val="bg1"/>
                </a:solidFill>
                <a:latin typeface="+mn-lt"/>
              </a:rPr>
              <a:t>Seite </a:t>
            </a:r>
            <a:r>
              <a:rPr lang="de-DE" sz="1200">
                <a:solidFill>
                  <a:schemeClr val="bg1"/>
                </a:solidFill>
                <a:latin typeface="+mn-lt"/>
              </a:rPr>
              <a:t> </a:t>
            </a:r>
            <a:fld id="{6B47413E-50D8-44D8-AFC9-BD6F171C7BF5}" type="slidenum">
              <a:rPr lang="de-DE" sz="1200">
                <a:solidFill>
                  <a:schemeClr val="bg1"/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773" name="Rechteck 23"/>
          <p:cNvSpPr>
            <a:spLocks noChangeArrowheads="1"/>
          </p:cNvSpPr>
          <p:nvPr/>
        </p:nvSpPr>
        <p:spPr bwMode="auto">
          <a:xfrm>
            <a:off x="323528" y="1988841"/>
            <a:ext cx="8640959" cy="4144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de-DE" sz="2000" b="1" dirty="0" err="1" smtClean="0"/>
              <a:t>Methods</a:t>
            </a:r>
            <a:r>
              <a:rPr lang="de-DE" sz="2000" b="1" dirty="0" smtClean="0"/>
              <a:t>: </a:t>
            </a:r>
            <a:endParaRPr lang="de-DE" sz="2000" b="1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Char char="-"/>
            </a:pPr>
            <a:r>
              <a:rPr lang="de-DE" sz="1600" dirty="0" smtClean="0"/>
              <a:t>MAXQDA </a:t>
            </a:r>
            <a:r>
              <a:rPr lang="de-DE" sz="1600" dirty="0" err="1" smtClean="0"/>
              <a:t>Complete</a:t>
            </a:r>
            <a:r>
              <a:rPr lang="de-DE" sz="1600" dirty="0" smtClean="0"/>
              <a:t> </a:t>
            </a:r>
            <a:r>
              <a:rPr lang="de-DE" sz="1600" dirty="0" smtClean="0"/>
              <a:t>(Dresing), 19.11. und 20.11.15 </a:t>
            </a:r>
            <a:r>
              <a:rPr lang="de-DE" sz="1600" dirty="0" smtClean="0"/>
              <a:t>(</a:t>
            </a:r>
            <a:r>
              <a:rPr lang="de-DE" sz="1600" dirty="0" err="1" smtClean="0"/>
              <a:t>german</a:t>
            </a:r>
            <a:r>
              <a:rPr lang="de-DE" sz="1600" dirty="0" smtClean="0"/>
              <a:t>)</a:t>
            </a: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Char char="-"/>
            </a:pPr>
            <a:r>
              <a:rPr lang="de-DE" sz="1600" dirty="0" smtClean="0"/>
              <a:t>Applied </a:t>
            </a:r>
            <a:r>
              <a:rPr lang="de-DE" sz="1600" dirty="0" err="1" smtClean="0"/>
              <a:t>Macroeconometrics</a:t>
            </a:r>
            <a:r>
              <a:rPr lang="de-DE" sz="1600" dirty="0" smtClean="0"/>
              <a:t> (Fritsche), 14./15.01.16 und 21./</a:t>
            </a:r>
            <a:r>
              <a:rPr lang="de-DE" sz="1600" dirty="0" smtClean="0"/>
              <a:t>22.01.16 </a:t>
            </a:r>
            <a:r>
              <a:rPr lang="de-DE" sz="1600" b="1" dirty="0" smtClean="0"/>
              <a:t>(engl.) </a:t>
            </a:r>
            <a:endParaRPr lang="de-DE" sz="1600" b="1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Char char="-"/>
            </a:pPr>
            <a:r>
              <a:rPr lang="de-DE" sz="1600" dirty="0" smtClean="0"/>
              <a:t>Science in R (Hawes), </a:t>
            </a:r>
            <a:r>
              <a:rPr lang="de-DE" sz="1600" dirty="0" err="1" smtClean="0"/>
              <a:t>Tues</a:t>
            </a:r>
            <a:r>
              <a:rPr lang="de-DE" sz="1600" dirty="0" smtClean="0"/>
              <a:t>, </a:t>
            </a:r>
            <a:r>
              <a:rPr lang="de-DE" sz="1600" dirty="0" smtClean="0"/>
              <a:t>10 – 12 Uhr </a:t>
            </a:r>
            <a:r>
              <a:rPr lang="de-DE" sz="1600" dirty="0" smtClean="0"/>
              <a:t>(</a:t>
            </a:r>
            <a:r>
              <a:rPr lang="de-DE" sz="1600" dirty="0" err="1" smtClean="0"/>
              <a:t>weekly</a:t>
            </a:r>
            <a:r>
              <a:rPr lang="de-DE" sz="1600" dirty="0" smtClean="0"/>
              <a:t>, </a:t>
            </a:r>
            <a:r>
              <a:rPr lang="de-DE" sz="1600" dirty="0" err="1" smtClean="0"/>
              <a:t>start</a:t>
            </a:r>
            <a:r>
              <a:rPr lang="de-DE" sz="1600" dirty="0" smtClean="0"/>
              <a:t>: 13.10.15</a:t>
            </a:r>
            <a:r>
              <a:rPr lang="de-DE" sz="1600" dirty="0" smtClean="0"/>
              <a:t>) </a:t>
            </a:r>
            <a:r>
              <a:rPr lang="de-DE" sz="1600" b="1" dirty="0" smtClean="0"/>
              <a:t>(engl.) </a:t>
            </a: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Char char="-"/>
            </a:pPr>
            <a:r>
              <a:rPr lang="de-DE" sz="1600" dirty="0" err="1" smtClean="0"/>
              <a:t>Behavioral</a:t>
            </a:r>
            <a:r>
              <a:rPr lang="de-DE" sz="1600" dirty="0" smtClean="0"/>
              <a:t> Political Economics (Mechtenberg), </a:t>
            </a:r>
            <a:r>
              <a:rPr lang="de-DE" sz="1600" dirty="0" err="1" smtClean="0"/>
              <a:t>Thurs</a:t>
            </a:r>
            <a:r>
              <a:rPr lang="de-DE" sz="1600" dirty="0" smtClean="0"/>
              <a:t>, </a:t>
            </a:r>
            <a:r>
              <a:rPr lang="de-DE" sz="1600" dirty="0" smtClean="0"/>
              <a:t>10 – 14 Uhr </a:t>
            </a:r>
            <a:r>
              <a:rPr lang="de-DE" sz="1400" dirty="0" smtClean="0"/>
              <a:t>(14tägig, </a:t>
            </a:r>
            <a:r>
              <a:rPr lang="de-DE" sz="1400" dirty="0" err="1" smtClean="0"/>
              <a:t>start</a:t>
            </a:r>
            <a:r>
              <a:rPr lang="de-DE" sz="1400" dirty="0" smtClean="0"/>
              <a:t>: 22.10.15) </a:t>
            </a:r>
            <a:r>
              <a:rPr lang="de-DE" sz="1400" b="1" dirty="0" smtClean="0"/>
              <a:t>(engl.)</a:t>
            </a:r>
            <a:r>
              <a:rPr lang="de-DE" sz="1400" dirty="0" smtClean="0"/>
              <a:t> </a:t>
            </a:r>
            <a:endParaRPr lang="de-DE" sz="14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Char char="-"/>
            </a:pPr>
            <a:r>
              <a:rPr lang="de-DE" sz="1600" dirty="0" err="1" smtClean="0"/>
              <a:t>Stochastic</a:t>
            </a:r>
            <a:r>
              <a:rPr lang="de-DE" sz="1600" dirty="0" smtClean="0"/>
              <a:t> </a:t>
            </a:r>
            <a:r>
              <a:rPr lang="de-DE" sz="1600" dirty="0" smtClean="0"/>
              <a:t>Dynamic Programming (Posch), </a:t>
            </a:r>
            <a:r>
              <a:rPr lang="de-DE" sz="1600" dirty="0" err="1" smtClean="0"/>
              <a:t>Fri</a:t>
            </a:r>
            <a:r>
              <a:rPr lang="de-DE" sz="1600" dirty="0" smtClean="0"/>
              <a:t>., </a:t>
            </a:r>
            <a:r>
              <a:rPr lang="de-DE" sz="1600" dirty="0" smtClean="0"/>
              <a:t>09-12 Uhr </a:t>
            </a:r>
            <a:r>
              <a:rPr lang="de-DE" sz="1400" dirty="0" smtClean="0"/>
              <a:t>(</a:t>
            </a:r>
            <a:r>
              <a:rPr lang="de-DE" sz="1400" dirty="0" err="1" smtClean="0"/>
              <a:t>weekly</a:t>
            </a:r>
            <a:r>
              <a:rPr lang="de-DE" sz="1400" dirty="0" smtClean="0"/>
              <a:t> 13.11.15 </a:t>
            </a:r>
            <a:r>
              <a:rPr lang="de-DE" sz="1400" dirty="0" smtClean="0"/>
              <a:t>– </a:t>
            </a:r>
            <a:r>
              <a:rPr lang="de-DE" sz="1400" dirty="0" smtClean="0"/>
              <a:t>29.01.16) </a:t>
            </a:r>
            <a:r>
              <a:rPr lang="de-DE" sz="1400" b="1" dirty="0" smtClean="0"/>
              <a:t>(engl.) </a:t>
            </a:r>
            <a:endParaRPr lang="de-DE" sz="14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Char char="-"/>
            </a:pPr>
            <a:r>
              <a:rPr lang="de-DE" sz="1600" dirty="0" smtClean="0"/>
              <a:t>Qualitative Verfahren der Datenauswertung (Schiek), </a:t>
            </a:r>
            <a:r>
              <a:rPr lang="de-DE" sz="1400" dirty="0" smtClean="0"/>
              <a:t>13.11.15, 27./28.11.15 und 11.12./</a:t>
            </a:r>
            <a:r>
              <a:rPr lang="de-DE" sz="1400" dirty="0" smtClean="0"/>
              <a:t>12.12.15 (</a:t>
            </a:r>
            <a:r>
              <a:rPr lang="de-DE" sz="1400" dirty="0" err="1" smtClean="0"/>
              <a:t>german</a:t>
            </a:r>
            <a:r>
              <a:rPr lang="de-DE" sz="1400" dirty="0" smtClean="0"/>
              <a:t>) </a:t>
            </a:r>
            <a:endParaRPr lang="de-DE" sz="14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Char char="-"/>
            </a:pPr>
            <a:r>
              <a:rPr lang="de-DE" sz="1600" dirty="0" smtClean="0"/>
              <a:t>Statistical Analysis </a:t>
            </a:r>
            <a:r>
              <a:rPr lang="de-DE" sz="1600" dirty="0" err="1" smtClean="0"/>
              <a:t>with</a:t>
            </a:r>
            <a:r>
              <a:rPr lang="de-DE" sz="1600" dirty="0" smtClean="0"/>
              <a:t> STATA (Schnapp), 22.02.16 – </a:t>
            </a:r>
            <a:r>
              <a:rPr lang="de-DE" sz="1600" dirty="0" smtClean="0"/>
              <a:t>26.02.16 </a:t>
            </a:r>
            <a:r>
              <a:rPr lang="de-DE" sz="1600" b="1" dirty="0" smtClean="0"/>
              <a:t>(</a:t>
            </a:r>
            <a:r>
              <a:rPr lang="de-DE" sz="1600" b="1" dirty="0" err="1" smtClean="0"/>
              <a:t>german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english</a:t>
            </a:r>
            <a:r>
              <a:rPr lang="de-DE" sz="1600" b="1" dirty="0" smtClean="0"/>
              <a:t>)</a:t>
            </a: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Char char="-"/>
            </a:pPr>
            <a:r>
              <a:rPr lang="de-DE" sz="1600" dirty="0" smtClean="0"/>
              <a:t>Einführung in  </a:t>
            </a:r>
            <a:r>
              <a:rPr lang="de-DE" sz="1600" dirty="0" err="1" smtClean="0"/>
              <a:t>LaTex</a:t>
            </a:r>
            <a:r>
              <a:rPr lang="de-DE" sz="1600" dirty="0" smtClean="0"/>
              <a:t>, </a:t>
            </a:r>
            <a:r>
              <a:rPr lang="de-DE" sz="1600" dirty="0" smtClean="0"/>
              <a:t>18.02.16 </a:t>
            </a:r>
            <a:r>
              <a:rPr lang="de-DE" sz="1600" b="1" dirty="0" smtClean="0"/>
              <a:t>(</a:t>
            </a:r>
            <a:r>
              <a:rPr lang="de-DE" sz="1600" b="1" dirty="0" err="1" smtClean="0"/>
              <a:t>german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english</a:t>
            </a:r>
            <a:r>
              <a:rPr lang="de-DE" sz="1600" b="1" dirty="0" smtClean="0"/>
              <a:t>)</a:t>
            </a:r>
            <a:r>
              <a:rPr lang="de-DE" sz="1600" dirty="0"/>
              <a:t>	</a:t>
            </a:r>
            <a:endParaRPr lang="de-DE" dirty="0"/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2700338" y="549275"/>
            <a:ext cx="35274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de-DE" b="1">
                <a:solidFill>
                  <a:srgbClr val="E2001A"/>
                </a:solidFill>
                <a:latin typeface="+mj-lt"/>
                <a:ea typeface="+mj-ea"/>
                <a:cs typeface="+mj-cs"/>
              </a:rPr>
              <a:t>WiSo-Graduate School </a:t>
            </a:r>
            <a:endParaRPr lang="de-DE" b="1" dirty="0">
              <a:solidFill>
                <a:srgbClr val="E2001A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Datumsplatzhalter 10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21.10.2015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D12AF156-1560-4F76-8609-98476BC946F1}" type="slidenum">
              <a:rPr lang="de-DE" smtClean="0"/>
              <a:pPr>
                <a:defRPr/>
              </a:pPr>
              <a:t>19</a:t>
            </a:fld>
            <a:endParaRPr lang="de-DE" dirty="0"/>
          </a:p>
        </p:txBody>
      </p:sp>
      <p:sp>
        <p:nvSpPr>
          <p:cNvPr id="13" name="Fußzeilenplatzhalter 9"/>
          <p:cNvSpPr>
            <a:spLocks noGrp="1"/>
          </p:cNvSpPr>
          <p:nvPr>
            <p:ph type="ftr" sz="quarter" idx="10"/>
          </p:nvPr>
        </p:nvSpPr>
        <p:spPr bwMode="auto">
          <a:xfrm>
            <a:off x="576263" y="6408738"/>
            <a:ext cx="3567112" cy="3952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smtClean="0"/>
              <a:t>Dr. Ulf Beckmann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el 1"/>
          <p:cNvSpPr>
            <a:spLocks noGrp="1"/>
          </p:cNvSpPr>
          <p:nvPr>
            <p:ph type="title"/>
          </p:nvPr>
        </p:nvSpPr>
        <p:spPr>
          <a:xfrm>
            <a:off x="395288" y="1484313"/>
            <a:ext cx="8353425" cy="649287"/>
          </a:xfrm>
        </p:spPr>
        <p:txBody>
          <a:bodyPr/>
          <a:lstStyle/>
          <a:p>
            <a:pPr algn="ctr" eaLnBrk="1" hangingPunct="1"/>
            <a:r>
              <a:rPr lang="de-DE" sz="2000" dirty="0" smtClean="0">
                <a:solidFill>
                  <a:srgbClr val="E2001A"/>
                </a:solidFill>
              </a:rPr>
              <a:t> 	</a:t>
            </a:r>
            <a:r>
              <a:rPr lang="de-DE" sz="2800" dirty="0" err="1" smtClean="0">
                <a:solidFill>
                  <a:srgbClr val="E2001A"/>
                </a:solidFill>
              </a:rPr>
              <a:t>Courses</a:t>
            </a:r>
            <a:r>
              <a:rPr lang="de-DE" sz="2800" dirty="0" smtClean="0">
                <a:solidFill>
                  <a:srgbClr val="E2001A"/>
                </a:solidFill>
              </a:rPr>
              <a:t> in </a:t>
            </a:r>
            <a:r>
              <a:rPr lang="de-DE" sz="2800" dirty="0" err="1" smtClean="0">
                <a:solidFill>
                  <a:srgbClr val="E2001A"/>
                </a:solidFill>
              </a:rPr>
              <a:t>WiSe</a:t>
            </a:r>
            <a:r>
              <a:rPr lang="de-DE" sz="2800" dirty="0" smtClean="0">
                <a:solidFill>
                  <a:srgbClr val="E2001A"/>
                </a:solidFill>
              </a:rPr>
              <a:t> </a:t>
            </a:r>
            <a:r>
              <a:rPr lang="de-DE" sz="2800" dirty="0" smtClean="0">
                <a:solidFill>
                  <a:srgbClr val="E2001A"/>
                </a:solidFill>
              </a:rPr>
              <a:t>15/16 (II)</a:t>
            </a:r>
            <a:endParaRPr lang="de-DE" sz="2800" dirty="0" smtClean="0">
              <a:solidFill>
                <a:srgbClr val="E2001A"/>
              </a:solidFill>
            </a:endParaRPr>
          </a:p>
        </p:txBody>
      </p:sp>
      <p:pic>
        <p:nvPicPr>
          <p:cNvPr id="32771" name="Inhaltsplatzhalter 7" descr="BeispielLogo_FakultaetWiS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86500" y="428625"/>
            <a:ext cx="2433638" cy="647700"/>
          </a:xfrm>
        </p:spPr>
      </p:pic>
      <p:sp>
        <p:nvSpPr>
          <p:cNvPr id="20" name="Foliennummernplatzhalter 5"/>
          <p:cNvSpPr txBox="1">
            <a:spLocks/>
          </p:cNvSpPr>
          <p:nvPr/>
        </p:nvSpPr>
        <p:spPr>
          <a:xfrm>
            <a:off x="8035925" y="6000750"/>
            <a:ext cx="947738" cy="2159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50">
                <a:solidFill>
                  <a:schemeClr val="bg1"/>
                </a:solidFill>
                <a:latin typeface="+mn-lt"/>
              </a:rPr>
              <a:t>Seite </a:t>
            </a:r>
            <a:r>
              <a:rPr lang="de-DE" sz="1200">
                <a:solidFill>
                  <a:schemeClr val="bg1"/>
                </a:solidFill>
                <a:latin typeface="+mn-lt"/>
              </a:rPr>
              <a:t> </a:t>
            </a:r>
            <a:fld id="{6B47413E-50D8-44D8-AFC9-BD6F171C7BF5}" type="slidenum">
              <a:rPr lang="de-DE" sz="1200">
                <a:solidFill>
                  <a:schemeClr val="bg1"/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773" name="Rechteck 23"/>
          <p:cNvSpPr>
            <a:spLocks noChangeArrowheads="1"/>
          </p:cNvSpPr>
          <p:nvPr/>
        </p:nvSpPr>
        <p:spPr bwMode="auto">
          <a:xfrm>
            <a:off x="323528" y="2132856"/>
            <a:ext cx="8640959" cy="715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de-DE" sz="2000" b="1" dirty="0" err="1" smtClean="0"/>
              <a:t>Theories</a:t>
            </a:r>
            <a:r>
              <a:rPr lang="de-DE" sz="2000" b="1" dirty="0" smtClean="0"/>
              <a:t>: </a:t>
            </a:r>
            <a:endParaRPr lang="de-DE" sz="2000" b="1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Char char="-"/>
            </a:pPr>
            <a:r>
              <a:rPr lang="de-DE" sz="1600" dirty="0" err="1" smtClean="0"/>
              <a:t>Behavioral</a:t>
            </a:r>
            <a:r>
              <a:rPr lang="de-DE" sz="1600" dirty="0" smtClean="0"/>
              <a:t> Game </a:t>
            </a:r>
            <a:r>
              <a:rPr lang="de-DE" sz="1600" dirty="0" err="1" smtClean="0"/>
              <a:t>Theory</a:t>
            </a:r>
            <a:r>
              <a:rPr lang="de-DE" sz="1600" dirty="0" smtClean="0"/>
              <a:t> (Bayer), 04.11.15 – 06.11.15, 18./19.11.15, 25./</a:t>
            </a:r>
            <a:r>
              <a:rPr lang="de-DE" sz="1600" dirty="0" smtClean="0"/>
              <a:t>26.11.15 </a:t>
            </a:r>
            <a:r>
              <a:rPr lang="de-DE" sz="1600" b="1" dirty="0" smtClean="0"/>
              <a:t>(engl.)</a:t>
            </a:r>
            <a:endParaRPr lang="de-DE" sz="1600" b="1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de-DE" sz="2000" b="1" dirty="0" smtClean="0"/>
              <a:t>K</a:t>
            </a:r>
            <a:r>
              <a:rPr lang="de-DE" sz="2000" b="1" dirty="0" smtClean="0"/>
              <a:t>ey  </a:t>
            </a:r>
            <a:r>
              <a:rPr lang="de-DE" sz="2000" b="1" dirty="0" err="1" smtClean="0"/>
              <a:t>Competences</a:t>
            </a:r>
            <a:r>
              <a:rPr lang="de-DE" sz="2000" b="1" dirty="0" smtClean="0"/>
              <a:t>: 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Char char="-"/>
            </a:pPr>
            <a:r>
              <a:rPr lang="de-DE" sz="1600" dirty="0" smtClean="0"/>
              <a:t>Projektmanagement &amp;  Auftragsforschung (Braun/Wiesner), 14./15.09.15 (</a:t>
            </a:r>
            <a:r>
              <a:rPr lang="de-DE" sz="1600" dirty="0" err="1" smtClean="0"/>
              <a:t>alread</a:t>
            </a:r>
            <a:r>
              <a:rPr lang="de-DE" sz="1600" dirty="0" err="1" smtClean="0"/>
              <a:t>y</a:t>
            </a:r>
            <a:r>
              <a:rPr lang="de-DE" sz="1600" dirty="0" smtClean="0"/>
              <a:t> </a:t>
            </a:r>
            <a:r>
              <a:rPr lang="de-DE" sz="1600" dirty="0" err="1" smtClean="0"/>
              <a:t>taken</a:t>
            </a:r>
            <a:r>
              <a:rPr lang="de-DE" sz="1600" dirty="0" smtClean="0"/>
              <a:t> </a:t>
            </a:r>
            <a:r>
              <a:rPr lang="de-DE" sz="1600" dirty="0" err="1" smtClean="0"/>
              <a:t>place</a:t>
            </a:r>
            <a:r>
              <a:rPr lang="de-DE" sz="1600" dirty="0" smtClean="0"/>
              <a:t>)</a:t>
            </a: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Char char="-"/>
            </a:pPr>
            <a:r>
              <a:rPr lang="de-DE" sz="1600" dirty="0" smtClean="0"/>
              <a:t>Academic </a:t>
            </a:r>
            <a:r>
              <a:rPr lang="de-DE" sz="1600" dirty="0" smtClean="0"/>
              <a:t>Publishing 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r>
              <a:rPr lang="de-DE" sz="1600" dirty="0" err="1" smtClean="0"/>
              <a:t>Publication</a:t>
            </a:r>
            <a:r>
              <a:rPr lang="de-DE" sz="1600" dirty="0" smtClean="0"/>
              <a:t> </a:t>
            </a:r>
            <a:r>
              <a:rPr lang="de-DE" sz="1600" dirty="0" err="1" smtClean="0"/>
              <a:t>Strategy</a:t>
            </a:r>
            <a:r>
              <a:rPr lang="de-DE" sz="1600" dirty="0" smtClean="0"/>
              <a:t> (Busch/Geiger), 13.11.15 und </a:t>
            </a:r>
            <a:r>
              <a:rPr lang="de-DE" sz="1600" dirty="0" smtClean="0"/>
              <a:t>27.11.15 </a:t>
            </a:r>
            <a:r>
              <a:rPr lang="de-DE" sz="1600" b="1" dirty="0" smtClean="0"/>
              <a:t>(engl.) 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Char char="-"/>
            </a:pPr>
            <a:r>
              <a:rPr lang="de-DE" sz="1600" dirty="0" smtClean="0"/>
              <a:t>Academic Writing (</a:t>
            </a:r>
            <a:r>
              <a:rPr lang="de-DE" sz="1600" dirty="0" err="1" smtClean="0"/>
              <a:t>Oct</a:t>
            </a:r>
            <a:r>
              <a:rPr lang="de-DE" sz="1600" dirty="0" smtClean="0"/>
              <a:t>.) (</a:t>
            </a:r>
            <a:r>
              <a:rPr lang="de-DE" sz="1600" dirty="0" err="1" smtClean="0"/>
              <a:t>Crow</a:t>
            </a:r>
            <a:r>
              <a:rPr lang="de-DE" sz="1600" dirty="0" smtClean="0"/>
              <a:t>/Elkins), 29.10./30.10.15</a:t>
            </a:r>
            <a:r>
              <a:rPr lang="de-DE" sz="1600" b="1" dirty="0" smtClean="0"/>
              <a:t> (engl.) CLOSED!</a:t>
            </a:r>
            <a:endParaRPr lang="de-DE" sz="1600" b="1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Char char="-"/>
            </a:pPr>
            <a:r>
              <a:rPr lang="de-DE" sz="1600" dirty="0" smtClean="0"/>
              <a:t>Academic Writing </a:t>
            </a:r>
            <a:r>
              <a:rPr lang="de-DE" sz="1600" dirty="0" smtClean="0"/>
              <a:t>(March) </a:t>
            </a:r>
            <a:r>
              <a:rPr lang="de-DE" sz="1600" dirty="0" smtClean="0"/>
              <a:t>(</a:t>
            </a:r>
            <a:r>
              <a:rPr lang="de-DE" sz="1600" dirty="0" err="1" smtClean="0"/>
              <a:t>Crow</a:t>
            </a:r>
            <a:r>
              <a:rPr lang="de-DE" sz="1600" dirty="0" smtClean="0"/>
              <a:t>/Elkins), </a:t>
            </a:r>
            <a:r>
              <a:rPr lang="de-DE" sz="1600" dirty="0" smtClean="0"/>
              <a:t>03.03./04.03.16</a:t>
            </a:r>
            <a:r>
              <a:rPr lang="de-DE" sz="1600" b="1" dirty="0" smtClean="0"/>
              <a:t> </a:t>
            </a:r>
            <a:r>
              <a:rPr lang="de-DE" sz="1600" b="1" dirty="0" smtClean="0"/>
              <a:t>(engl.)</a:t>
            </a: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Char char="-"/>
            </a:pP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Char char="-"/>
            </a:pP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endParaRPr lang="de-DE" sz="1600" b="1" u="sng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3"/>
              </a:buBlip>
            </a:pP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3"/>
              </a:buBlip>
            </a:pPr>
            <a:endParaRPr lang="de-DE" sz="1600" dirty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r>
              <a:rPr lang="de-DE" sz="1600" dirty="0"/>
              <a:t>	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endParaRPr lang="de-DE" sz="1600" dirty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r>
              <a:rPr lang="de-DE" sz="1600" dirty="0"/>
              <a:t>	</a:t>
            </a:r>
            <a:endParaRPr lang="de-DE" dirty="0"/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2700338" y="549275"/>
            <a:ext cx="35274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de-DE" b="1">
                <a:solidFill>
                  <a:srgbClr val="E2001A"/>
                </a:solidFill>
                <a:latin typeface="+mj-lt"/>
                <a:ea typeface="+mj-ea"/>
                <a:cs typeface="+mj-cs"/>
              </a:rPr>
              <a:t>WiSo-Graduate School </a:t>
            </a:r>
            <a:endParaRPr lang="de-DE" b="1" dirty="0">
              <a:solidFill>
                <a:srgbClr val="E2001A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Datumsplatzhalter 10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>
          <a:xfrm>
            <a:off x="7883525" y="6453336"/>
            <a:ext cx="947738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D12AF156-1560-4F76-8609-98476BC946F1}" type="slidenum">
              <a:rPr lang="de-DE" smtClean="0"/>
              <a:pPr>
                <a:defRPr/>
              </a:pPr>
              <a:t>20</a:t>
            </a:fld>
            <a:endParaRPr lang="de-DE" dirty="0"/>
          </a:p>
        </p:txBody>
      </p:sp>
      <p:sp>
        <p:nvSpPr>
          <p:cNvPr id="13" name="Fußzeilenplatzhalter 9"/>
          <p:cNvSpPr>
            <a:spLocks noGrp="1"/>
          </p:cNvSpPr>
          <p:nvPr>
            <p:ph type="ftr" sz="quarter" idx="10"/>
          </p:nvPr>
        </p:nvSpPr>
        <p:spPr bwMode="auto">
          <a:xfrm>
            <a:off x="576263" y="6408738"/>
            <a:ext cx="3567112" cy="3952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smtClean="0"/>
              <a:t>Dr. Ulf Beckmann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el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353425" cy="64928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de-DE" sz="2800" dirty="0" smtClean="0">
                <a:solidFill>
                  <a:srgbClr val="E2001A"/>
                </a:solidFill>
              </a:rPr>
              <a:t>R</a:t>
            </a:r>
            <a:r>
              <a:rPr lang="de-DE" sz="2800" dirty="0" smtClean="0">
                <a:solidFill>
                  <a:srgbClr val="E2001A"/>
                </a:solidFill>
              </a:rPr>
              <a:t>egistration </a:t>
            </a:r>
            <a:r>
              <a:rPr lang="de-DE" sz="2800" dirty="0" err="1" smtClean="0">
                <a:solidFill>
                  <a:srgbClr val="E2001A"/>
                </a:solidFill>
              </a:rPr>
              <a:t>for</a:t>
            </a:r>
            <a:r>
              <a:rPr lang="de-DE" sz="2800" dirty="0" smtClean="0">
                <a:solidFill>
                  <a:srgbClr val="E2001A"/>
                </a:solidFill>
              </a:rPr>
              <a:t> </a:t>
            </a:r>
            <a:r>
              <a:rPr lang="de-DE" sz="2800" dirty="0" err="1" smtClean="0">
                <a:solidFill>
                  <a:srgbClr val="E2001A"/>
                </a:solidFill>
              </a:rPr>
              <a:t>the</a:t>
            </a:r>
            <a:r>
              <a:rPr lang="de-DE" sz="2800" dirty="0" smtClean="0">
                <a:solidFill>
                  <a:srgbClr val="E2001A"/>
                </a:solidFill>
              </a:rPr>
              <a:t> </a:t>
            </a:r>
            <a:r>
              <a:rPr lang="de-DE" sz="2800" dirty="0" err="1" smtClean="0">
                <a:solidFill>
                  <a:srgbClr val="E2001A"/>
                </a:solidFill>
              </a:rPr>
              <a:t>courses</a:t>
            </a:r>
            <a:r>
              <a:rPr lang="de-DE" sz="2800" dirty="0" smtClean="0">
                <a:solidFill>
                  <a:srgbClr val="E2001A"/>
                </a:solidFill>
              </a:rPr>
              <a:t> in </a:t>
            </a:r>
            <a:r>
              <a:rPr lang="de-DE" sz="2800" dirty="0" err="1" smtClean="0">
                <a:solidFill>
                  <a:srgbClr val="E2001A"/>
                </a:solidFill>
              </a:rPr>
              <a:t>WiSe</a:t>
            </a:r>
            <a:r>
              <a:rPr lang="de-DE" sz="2800" dirty="0" smtClean="0">
                <a:solidFill>
                  <a:srgbClr val="E2001A"/>
                </a:solidFill>
              </a:rPr>
              <a:t> 15/16 </a:t>
            </a:r>
            <a:r>
              <a:rPr lang="de-DE" sz="2800" dirty="0" err="1" smtClean="0">
                <a:solidFill>
                  <a:srgbClr val="E2001A"/>
                </a:solidFill>
              </a:rPr>
              <a:t>and</a:t>
            </a:r>
            <a:r>
              <a:rPr lang="de-DE" sz="2800" dirty="0" smtClean="0">
                <a:solidFill>
                  <a:srgbClr val="E2001A"/>
                </a:solidFill>
              </a:rPr>
              <a:t> </a:t>
            </a:r>
            <a:r>
              <a:rPr lang="de-DE" sz="2800" dirty="0" err="1" smtClean="0">
                <a:solidFill>
                  <a:srgbClr val="E2001A"/>
                </a:solidFill>
              </a:rPr>
              <a:t>information</a:t>
            </a:r>
            <a:endParaRPr lang="de-DE" sz="2800" dirty="0" smtClean="0">
              <a:solidFill>
                <a:srgbClr val="E2001A"/>
              </a:solidFill>
            </a:endParaRPr>
          </a:p>
        </p:txBody>
      </p:sp>
      <p:pic>
        <p:nvPicPr>
          <p:cNvPr id="32771" name="Inhaltsplatzhalter 7" descr="BeispielLogo_FakultaetWiS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86500" y="428625"/>
            <a:ext cx="2433638" cy="647700"/>
          </a:xfrm>
        </p:spPr>
      </p:pic>
      <p:sp>
        <p:nvSpPr>
          <p:cNvPr id="20" name="Foliennummernplatzhalter 5"/>
          <p:cNvSpPr txBox="1">
            <a:spLocks/>
          </p:cNvSpPr>
          <p:nvPr/>
        </p:nvSpPr>
        <p:spPr>
          <a:xfrm>
            <a:off x="8035925" y="6000750"/>
            <a:ext cx="947738" cy="2159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50">
                <a:solidFill>
                  <a:schemeClr val="bg1"/>
                </a:solidFill>
                <a:latin typeface="+mn-lt"/>
              </a:rPr>
              <a:t>Seite </a:t>
            </a:r>
            <a:r>
              <a:rPr lang="de-DE" sz="1200">
                <a:solidFill>
                  <a:schemeClr val="bg1"/>
                </a:solidFill>
                <a:latin typeface="+mn-lt"/>
              </a:rPr>
              <a:t> </a:t>
            </a:r>
            <a:fld id="{6B47413E-50D8-44D8-AFC9-BD6F171C7BF5}" type="slidenum">
              <a:rPr lang="de-DE" sz="1200">
                <a:solidFill>
                  <a:schemeClr val="bg1"/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21</a:t>
            </a:fld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773" name="Rechteck 23"/>
          <p:cNvSpPr>
            <a:spLocks noChangeArrowheads="1"/>
          </p:cNvSpPr>
          <p:nvPr/>
        </p:nvSpPr>
        <p:spPr bwMode="auto">
          <a:xfrm>
            <a:off x="323528" y="1988841"/>
            <a:ext cx="8640959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3"/>
              </a:buBlip>
            </a:pPr>
            <a:endParaRPr lang="de-DE" sz="2000" b="1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3"/>
              </a:buBlip>
            </a:pPr>
            <a:endParaRPr lang="de-DE" sz="2000" b="1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endParaRPr lang="de-DE" sz="2000" b="1" dirty="0" smtClean="0"/>
          </a:p>
          <a:p>
            <a:pPr marL="447675" lvl="1" indent="-266700">
              <a:spcBef>
                <a:spcPts val="500"/>
              </a:spcBef>
              <a:spcAft>
                <a:spcPts val="1200"/>
              </a:spcAft>
              <a:buFontTx/>
              <a:buChar char="-"/>
            </a:pPr>
            <a:r>
              <a:rPr lang="de-DE" sz="2000" b="1" dirty="0" err="1" smtClean="0"/>
              <a:t>By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Geventis</a:t>
            </a:r>
            <a:r>
              <a:rPr lang="de-DE" sz="2000" b="1" dirty="0" smtClean="0"/>
              <a:t>  </a:t>
            </a:r>
            <a:r>
              <a:rPr lang="de-DE" sz="2000" b="1" dirty="0" smtClean="0">
                <a:solidFill>
                  <a:srgbClr val="0070C0"/>
                </a:solidFill>
              </a:rPr>
              <a:t>(</a:t>
            </a:r>
            <a:r>
              <a:rPr lang="de-DE" sz="2000" b="1" dirty="0" smtClean="0">
                <a:solidFill>
                  <a:srgbClr val="0070C0"/>
                </a:solidFill>
                <a:hlinkClick r:id="rId4"/>
              </a:rPr>
              <a:t>https://www.geventis.uni-hamburg.de/login</a:t>
            </a:r>
            <a:r>
              <a:rPr lang="de-DE" sz="2000" b="1" dirty="0" smtClean="0">
                <a:solidFill>
                  <a:srgbClr val="0070C0"/>
                </a:solidFill>
              </a:rPr>
              <a:t>)</a:t>
            </a:r>
          </a:p>
          <a:p>
            <a:pPr marL="447675" lvl="1" indent="-266700">
              <a:spcBef>
                <a:spcPts val="500"/>
              </a:spcBef>
              <a:spcAft>
                <a:spcPts val="1200"/>
              </a:spcAft>
            </a:pPr>
            <a:endParaRPr lang="de-DE" sz="2000" b="1" dirty="0" smtClean="0">
              <a:solidFill>
                <a:srgbClr val="0070C0"/>
              </a:solidFill>
            </a:endParaRPr>
          </a:p>
          <a:p>
            <a:pPr marL="447675" lvl="1" indent="-266700">
              <a:spcBef>
                <a:spcPts val="500"/>
              </a:spcBef>
              <a:spcAft>
                <a:spcPts val="1200"/>
              </a:spcAft>
              <a:buFontTx/>
              <a:buChar char="-"/>
            </a:pPr>
            <a:r>
              <a:rPr lang="de-DE" sz="2000" b="1" dirty="0" err="1" smtClean="0"/>
              <a:t>or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by</a:t>
            </a:r>
            <a:r>
              <a:rPr lang="de-DE" sz="2000" b="1" dirty="0" smtClean="0"/>
              <a:t> E-Mail </a:t>
            </a:r>
            <a:r>
              <a:rPr lang="de-DE" sz="2000" b="1" dirty="0" err="1" smtClean="0"/>
              <a:t>to</a:t>
            </a:r>
            <a:r>
              <a:rPr lang="de-DE" sz="2000" b="1" dirty="0" smtClean="0"/>
              <a:t> Ulf Beckmann: </a:t>
            </a:r>
            <a:r>
              <a:rPr lang="de-DE" sz="2000" b="1" u="sng" dirty="0" smtClean="0">
                <a:hlinkClick r:id="rId5"/>
              </a:rPr>
              <a:t>ulf.beckmann@wiso.uni-hamburg.de</a:t>
            </a:r>
            <a:endParaRPr lang="de-DE" sz="2000" b="1" u="sng" dirty="0" smtClean="0"/>
          </a:p>
          <a:p>
            <a:pPr marL="447675" lvl="1" indent="-266700">
              <a:spcBef>
                <a:spcPts val="500"/>
              </a:spcBef>
              <a:spcAft>
                <a:spcPts val="1200"/>
              </a:spcAft>
            </a:pPr>
            <a:r>
              <a:rPr lang="de-DE" sz="1600" dirty="0"/>
              <a:t>	</a:t>
            </a:r>
            <a:endParaRPr lang="de-DE" dirty="0"/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2700338" y="549275"/>
            <a:ext cx="35274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de-DE" b="1">
                <a:solidFill>
                  <a:srgbClr val="E2001A"/>
                </a:solidFill>
                <a:latin typeface="+mj-lt"/>
                <a:ea typeface="+mj-ea"/>
                <a:cs typeface="+mj-cs"/>
              </a:rPr>
              <a:t>WiSo-Graduate School </a:t>
            </a:r>
            <a:endParaRPr lang="de-DE" b="1" dirty="0">
              <a:solidFill>
                <a:srgbClr val="E2001A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Datumsplatzhalter 10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</a:t>
            </a:r>
            <a:r>
              <a:rPr lang="de-DE" dirty="0" smtClean="0"/>
              <a:t>2015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D12AF156-1560-4F76-8609-98476BC946F1}" type="slidenum">
              <a:rPr lang="de-DE" smtClean="0"/>
              <a:pPr>
                <a:defRPr/>
              </a:pPr>
              <a:t>21</a:t>
            </a:fld>
            <a:endParaRPr lang="de-DE" dirty="0"/>
          </a:p>
        </p:txBody>
      </p:sp>
      <p:sp>
        <p:nvSpPr>
          <p:cNvPr id="13" name="Fußzeilenplatzhalter 9"/>
          <p:cNvSpPr>
            <a:spLocks noGrp="1"/>
          </p:cNvSpPr>
          <p:nvPr>
            <p:ph type="ftr" sz="quarter" idx="10"/>
          </p:nvPr>
        </p:nvSpPr>
        <p:spPr bwMode="auto">
          <a:xfrm>
            <a:off x="576263" y="6408738"/>
            <a:ext cx="3567112" cy="3952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smtClean="0"/>
              <a:t>Dr. Ulf Beckmann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el 1"/>
          <p:cNvSpPr>
            <a:spLocks noGrp="1"/>
          </p:cNvSpPr>
          <p:nvPr>
            <p:ph type="title"/>
          </p:nvPr>
        </p:nvSpPr>
        <p:spPr>
          <a:xfrm>
            <a:off x="395288" y="1484313"/>
            <a:ext cx="8353425" cy="64928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e-DE" sz="2800" dirty="0" err="1" smtClean="0">
                <a:solidFill>
                  <a:srgbClr val="E2001A"/>
                </a:solidFill>
              </a:rPr>
              <a:t>Courses</a:t>
            </a:r>
            <a:r>
              <a:rPr lang="de-DE" sz="2800" dirty="0" smtClean="0">
                <a:solidFill>
                  <a:srgbClr val="E2001A"/>
                </a:solidFill>
              </a:rPr>
              <a:t> </a:t>
            </a:r>
            <a:r>
              <a:rPr lang="de-DE" sz="2800" dirty="0" err="1" smtClean="0">
                <a:solidFill>
                  <a:srgbClr val="E2001A"/>
                </a:solidFill>
              </a:rPr>
              <a:t>planned</a:t>
            </a:r>
            <a:r>
              <a:rPr lang="de-DE" sz="2800" dirty="0" smtClean="0">
                <a:solidFill>
                  <a:srgbClr val="E2001A"/>
                </a:solidFill>
              </a:rPr>
              <a:t> in </a:t>
            </a:r>
            <a:r>
              <a:rPr lang="de-DE" sz="2800" dirty="0" err="1" smtClean="0">
                <a:solidFill>
                  <a:srgbClr val="E2001A"/>
                </a:solidFill>
              </a:rPr>
              <a:t>SoSe</a:t>
            </a:r>
            <a:r>
              <a:rPr lang="de-DE" sz="2800" dirty="0" smtClean="0">
                <a:solidFill>
                  <a:srgbClr val="E2001A"/>
                </a:solidFill>
              </a:rPr>
              <a:t> 16</a:t>
            </a:r>
            <a:endParaRPr lang="de-DE" sz="2800" dirty="0" smtClean="0">
              <a:solidFill>
                <a:srgbClr val="E2001A"/>
              </a:solidFill>
            </a:endParaRPr>
          </a:p>
        </p:txBody>
      </p:sp>
      <p:pic>
        <p:nvPicPr>
          <p:cNvPr id="32771" name="Inhaltsplatzhalter 7" descr="BeispielLogo_FakultaetWiS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86500" y="428625"/>
            <a:ext cx="2433638" cy="647700"/>
          </a:xfrm>
        </p:spPr>
      </p:pic>
      <p:sp>
        <p:nvSpPr>
          <p:cNvPr id="20" name="Foliennummernplatzhalter 5"/>
          <p:cNvSpPr txBox="1">
            <a:spLocks/>
          </p:cNvSpPr>
          <p:nvPr/>
        </p:nvSpPr>
        <p:spPr>
          <a:xfrm>
            <a:off x="8035925" y="6000750"/>
            <a:ext cx="947738" cy="2159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50">
                <a:solidFill>
                  <a:schemeClr val="bg1"/>
                </a:solidFill>
                <a:latin typeface="+mn-lt"/>
              </a:rPr>
              <a:t>Seite </a:t>
            </a:r>
            <a:r>
              <a:rPr lang="de-DE" sz="1200">
                <a:solidFill>
                  <a:schemeClr val="bg1"/>
                </a:solidFill>
                <a:latin typeface="+mn-lt"/>
              </a:rPr>
              <a:t> </a:t>
            </a:r>
            <a:fld id="{6B47413E-50D8-44D8-AFC9-BD6F171C7BF5}" type="slidenum">
              <a:rPr lang="de-DE" sz="1200">
                <a:solidFill>
                  <a:schemeClr val="bg1"/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22</a:t>
            </a:fld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773" name="Rechteck 23"/>
          <p:cNvSpPr>
            <a:spLocks noChangeArrowheads="1"/>
          </p:cNvSpPr>
          <p:nvPr/>
        </p:nvSpPr>
        <p:spPr bwMode="auto">
          <a:xfrm>
            <a:off x="539552" y="2348880"/>
            <a:ext cx="7993062" cy="4760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7675" lvl="1" indent="-266700">
              <a:spcBef>
                <a:spcPts val="500"/>
              </a:spcBef>
              <a:spcAft>
                <a:spcPts val="1200"/>
              </a:spcAft>
              <a:buFontTx/>
              <a:buBlip>
                <a:blip r:embed="rId3"/>
              </a:buBlip>
            </a:pPr>
            <a:r>
              <a:rPr lang="de-DE" sz="1600" b="1" dirty="0" smtClean="0"/>
              <a:t>Applied </a:t>
            </a:r>
            <a:r>
              <a:rPr lang="de-DE" sz="1600" b="1" dirty="0" err="1" smtClean="0"/>
              <a:t>Microeconometrics</a:t>
            </a:r>
            <a:endParaRPr lang="de-DE" sz="1600" b="1" dirty="0" smtClean="0"/>
          </a:p>
          <a:p>
            <a:pPr marL="447675" lvl="1" indent="-266700">
              <a:spcBef>
                <a:spcPts val="500"/>
              </a:spcBef>
              <a:spcAft>
                <a:spcPts val="1200"/>
              </a:spcAft>
              <a:buFontTx/>
              <a:buBlip>
                <a:blip r:embed="rId3"/>
              </a:buBlip>
            </a:pPr>
            <a:r>
              <a:rPr lang="de-DE" sz="1600" b="1" dirty="0" smtClean="0"/>
              <a:t>Einführung in die Analyse von Paneldaten </a:t>
            </a:r>
            <a:r>
              <a:rPr lang="de-DE" sz="1600" dirty="0" smtClean="0"/>
              <a:t>(engl.: </a:t>
            </a:r>
            <a:r>
              <a:rPr lang="de-DE" sz="1600" dirty="0" err="1" smtClean="0"/>
              <a:t>Introduction</a:t>
            </a:r>
            <a:r>
              <a:rPr lang="de-DE" sz="1600" dirty="0" smtClean="0"/>
              <a:t> </a:t>
            </a:r>
            <a:r>
              <a:rPr lang="de-DE" sz="1600" dirty="0" err="1" smtClean="0"/>
              <a:t>to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Analysis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panel</a:t>
            </a:r>
            <a:r>
              <a:rPr lang="de-DE" sz="1600" dirty="0" smtClean="0"/>
              <a:t> </a:t>
            </a:r>
            <a:r>
              <a:rPr lang="de-DE" sz="1600" dirty="0" err="1" smtClean="0"/>
              <a:t>data</a:t>
            </a:r>
            <a:r>
              <a:rPr lang="de-DE" sz="1600" dirty="0" smtClean="0"/>
              <a:t>) </a:t>
            </a: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1200"/>
              </a:spcAft>
              <a:buFontTx/>
              <a:buBlip>
                <a:blip r:embed="rId3"/>
              </a:buBlip>
            </a:pPr>
            <a:r>
              <a:rPr lang="de-DE" sz="1600" b="1" dirty="0" err="1" smtClean="0"/>
              <a:t>Mehrebenenanalyse</a:t>
            </a:r>
            <a:r>
              <a:rPr lang="de-DE" sz="1600" b="1" dirty="0" smtClean="0"/>
              <a:t> mit </a:t>
            </a:r>
            <a:r>
              <a:rPr lang="de-DE" sz="1600" b="1" dirty="0" err="1" smtClean="0"/>
              <a:t>Stata</a:t>
            </a:r>
            <a:r>
              <a:rPr lang="de-DE" sz="1600" b="1" dirty="0" smtClean="0"/>
              <a:t> </a:t>
            </a:r>
            <a:r>
              <a:rPr lang="de-DE" sz="1600" dirty="0" smtClean="0"/>
              <a:t>(engl.: Multi-Level-Analysis </a:t>
            </a:r>
            <a:r>
              <a:rPr lang="de-DE" sz="1600" dirty="0" err="1" smtClean="0"/>
              <a:t>with</a:t>
            </a:r>
            <a:r>
              <a:rPr lang="de-DE" sz="1600" dirty="0" smtClean="0"/>
              <a:t> </a:t>
            </a:r>
            <a:r>
              <a:rPr lang="de-DE" sz="1600" dirty="0" err="1" smtClean="0"/>
              <a:t>Stata</a:t>
            </a:r>
            <a:r>
              <a:rPr lang="de-DE" sz="1600" dirty="0" smtClean="0"/>
              <a:t>)</a:t>
            </a: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1200"/>
              </a:spcAft>
              <a:buFontTx/>
              <a:buBlip>
                <a:blip r:embed="rId3"/>
              </a:buBlip>
            </a:pPr>
            <a:r>
              <a:rPr lang="de-DE" sz="1600" b="1" dirty="0" smtClean="0"/>
              <a:t>Nachhaltigkeit und Strategie </a:t>
            </a:r>
            <a:r>
              <a:rPr lang="de-DE" sz="1600" dirty="0" smtClean="0"/>
              <a:t>(engl.: </a:t>
            </a:r>
            <a:r>
              <a:rPr lang="de-DE" sz="1600" dirty="0" err="1" smtClean="0"/>
              <a:t>Sustainability</a:t>
            </a:r>
            <a:r>
              <a:rPr lang="de-DE" sz="1600" dirty="0" smtClean="0"/>
              <a:t> </a:t>
            </a:r>
            <a:r>
              <a:rPr lang="de-DE" sz="1600" dirty="0" err="1" smtClean="0"/>
              <a:t>and</a:t>
            </a:r>
            <a:r>
              <a:rPr lang="de-DE" sz="1600" dirty="0" smtClean="0"/>
              <a:t> Strategie) </a:t>
            </a: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1200"/>
              </a:spcAft>
              <a:buFontTx/>
              <a:buBlip>
                <a:blip r:embed="rId3"/>
              </a:buBlip>
            </a:pPr>
            <a:r>
              <a:rPr lang="de-DE" sz="1600" b="1" dirty="0" smtClean="0"/>
              <a:t>Quantitative Text Analysis </a:t>
            </a:r>
          </a:p>
          <a:p>
            <a:pPr marL="447675" lvl="1" indent="-266700">
              <a:spcBef>
                <a:spcPts val="500"/>
              </a:spcBef>
              <a:spcAft>
                <a:spcPts val="1200"/>
              </a:spcAft>
              <a:buFontTx/>
              <a:buBlip>
                <a:blip r:embed="rId3"/>
              </a:buBlip>
            </a:pPr>
            <a:r>
              <a:rPr lang="de-DE" sz="1600" b="1" dirty="0" smtClean="0"/>
              <a:t>Theoretische Modelle in der </a:t>
            </a:r>
            <a:r>
              <a:rPr lang="de-DE" sz="1600" b="1" dirty="0" smtClean="0"/>
              <a:t>Gesundheitsökonomik </a:t>
            </a:r>
            <a:r>
              <a:rPr lang="de-DE" sz="1600" dirty="0" smtClean="0"/>
              <a:t>(engl.: </a:t>
            </a:r>
            <a:r>
              <a:rPr lang="de-DE" sz="1600" dirty="0" err="1" smtClean="0"/>
              <a:t>Theoretical</a:t>
            </a:r>
            <a:r>
              <a:rPr lang="de-DE" sz="1600" dirty="0" smtClean="0"/>
              <a:t> </a:t>
            </a:r>
            <a:r>
              <a:rPr lang="de-DE" sz="1600" dirty="0" err="1" smtClean="0"/>
              <a:t>models</a:t>
            </a:r>
            <a:r>
              <a:rPr lang="de-DE" sz="1600" dirty="0" smtClean="0"/>
              <a:t> in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health</a:t>
            </a:r>
            <a:r>
              <a:rPr lang="de-DE" sz="1600" dirty="0" smtClean="0"/>
              <a:t> </a:t>
            </a:r>
            <a:r>
              <a:rPr lang="de-DE" sz="1600" dirty="0" err="1" smtClean="0"/>
              <a:t>economics</a:t>
            </a:r>
            <a:r>
              <a:rPr lang="de-DE" sz="1600" dirty="0" smtClean="0"/>
              <a:t>) </a:t>
            </a: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1200"/>
              </a:spcAft>
              <a:buFontTx/>
              <a:buBlip>
                <a:blip r:embed="rId3"/>
              </a:buBlip>
            </a:pPr>
            <a:r>
              <a:rPr lang="de-DE" sz="1600" b="1" dirty="0" smtClean="0"/>
              <a:t>Workshop: qualitativ Analysis (e.g. </a:t>
            </a:r>
            <a:r>
              <a:rPr lang="de-DE" sz="1600" b="1" dirty="0" err="1" smtClean="0"/>
              <a:t>Discourse</a:t>
            </a:r>
            <a:r>
              <a:rPr lang="de-DE" sz="1600" b="1" dirty="0" smtClean="0"/>
              <a:t> Analysis)  </a:t>
            </a:r>
          </a:p>
          <a:p>
            <a:pPr marL="447675" lvl="1" indent="-266700">
              <a:lnSpc>
                <a:spcPct val="150000"/>
              </a:lnSpc>
              <a:spcBef>
                <a:spcPts val="500"/>
              </a:spcBef>
              <a:spcAft>
                <a:spcPts val="600"/>
              </a:spcAft>
            </a:pPr>
            <a:endParaRPr lang="de-DE" sz="1600" b="1" dirty="0" smtClean="0"/>
          </a:p>
          <a:p>
            <a:pPr marL="447675" lvl="1" indent="-266700">
              <a:lnSpc>
                <a:spcPct val="150000"/>
              </a:lnSpc>
              <a:spcBef>
                <a:spcPts val="500"/>
              </a:spcBef>
              <a:spcAft>
                <a:spcPts val="600"/>
              </a:spcAft>
            </a:pPr>
            <a:endParaRPr lang="de-DE" dirty="0"/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2700338" y="549275"/>
            <a:ext cx="35274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de-DE" b="1">
                <a:solidFill>
                  <a:srgbClr val="E2001A"/>
                </a:solidFill>
                <a:latin typeface="+mj-lt"/>
                <a:ea typeface="+mj-ea"/>
                <a:cs typeface="+mj-cs"/>
              </a:rPr>
              <a:t>WiSo-Graduate School </a:t>
            </a:r>
            <a:endParaRPr lang="de-DE" b="1" dirty="0">
              <a:solidFill>
                <a:srgbClr val="E2001A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Datumsplatzhalter 10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D12AF156-1560-4F76-8609-98476BC946F1}" type="slidenum">
              <a:rPr lang="de-DE" smtClean="0"/>
              <a:pPr>
                <a:defRPr/>
              </a:pPr>
              <a:t>22</a:t>
            </a:fld>
            <a:endParaRPr lang="de-DE" dirty="0"/>
          </a:p>
        </p:txBody>
      </p:sp>
      <p:sp>
        <p:nvSpPr>
          <p:cNvPr id="13" name="Fußzeilenplatzhalter 9"/>
          <p:cNvSpPr>
            <a:spLocks noGrp="1"/>
          </p:cNvSpPr>
          <p:nvPr>
            <p:ph type="ftr" sz="quarter" idx="10"/>
          </p:nvPr>
        </p:nvSpPr>
        <p:spPr bwMode="auto">
          <a:xfrm>
            <a:off x="576263" y="6408738"/>
            <a:ext cx="3567112" cy="3952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smtClean="0"/>
              <a:t>Dr. Ulf Beckmann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el 1"/>
          <p:cNvSpPr>
            <a:spLocks noGrp="1"/>
          </p:cNvSpPr>
          <p:nvPr>
            <p:ph type="title"/>
          </p:nvPr>
        </p:nvSpPr>
        <p:spPr>
          <a:xfrm>
            <a:off x="790575" y="1916832"/>
            <a:ext cx="8353425" cy="72171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de-DE" sz="2000" dirty="0" smtClean="0">
                <a:solidFill>
                  <a:srgbClr val="E2001A"/>
                </a:solidFill>
              </a:rPr>
              <a:t> 	 </a:t>
            </a:r>
            <a:r>
              <a:rPr lang="de-DE" sz="3100" dirty="0" smtClean="0">
                <a:solidFill>
                  <a:srgbClr val="E2001A"/>
                </a:solidFill>
              </a:rPr>
              <a:t>Financial Support </a:t>
            </a:r>
            <a:r>
              <a:rPr lang="de-DE" sz="3100" dirty="0" err="1" smtClean="0">
                <a:solidFill>
                  <a:srgbClr val="E2001A"/>
                </a:solidFill>
              </a:rPr>
              <a:t>from</a:t>
            </a:r>
            <a:r>
              <a:rPr lang="de-DE" sz="3100" dirty="0" smtClean="0">
                <a:solidFill>
                  <a:srgbClr val="E2001A"/>
                </a:solidFill>
              </a:rPr>
              <a:t> GS in 2014-2016 (I) </a:t>
            </a:r>
            <a:br>
              <a:rPr lang="de-DE" sz="3100" dirty="0" smtClean="0">
                <a:solidFill>
                  <a:srgbClr val="E2001A"/>
                </a:solidFill>
              </a:rPr>
            </a:br>
            <a:endParaRPr lang="de-DE" sz="3100" dirty="0" smtClean="0">
              <a:solidFill>
                <a:srgbClr val="E2001A"/>
              </a:solidFill>
            </a:endParaRPr>
          </a:p>
        </p:txBody>
      </p:sp>
      <p:pic>
        <p:nvPicPr>
          <p:cNvPr id="37891" name="Inhaltsplatzhalter 7" descr="BeispielLogo_FakultaetWiSo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86500" y="428625"/>
            <a:ext cx="2433638" cy="647700"/>
          </a:xfrm>
        </p:spPr>
      </p:pic>
      <p:sp>
        <p:nvSpPr>
          <p:cNvPr id="20" name="Foliennummernplatzhalter 5"/>
          <p:cNvSpPr txBox="1">
            <a:spLocks/>
          </p:cNvSpPr>
          <p:nvPr/>
        </p:nvSpPr>
        <p:spPr>
          <a:xfrm>
            <a:off x="8035925" y="6000750"/>
            <a:ext cx="947738" cy="2159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50">
                <a:solidFill>
                  <a:schemeClr val="bg1"/>
                </a:solidFill>
                <a:latin typeface="+mn-lt"/>
              </a:rPr>
              <a:t>Seite </a:t>
            </a:r>
            <a:r>
              <a:rPr lang="de-DE" sz="1200">
                <a:solidFill>
                  <a:schemeClr val="bg1"/>
                </a:solidFill>
                <a:latin typeface="+mn-lt"/>
              </a:rPr>
              <a:t> </a:t>
            </a:r>
            <a:fld id="{B3B40623-5B25-41A6-BC91-57F532B74860}" type="slidenum">
              <a:rPr lang="de-DE" sz="1200">
                <a:solidFill>
                  <a:schemeClr val="bg1"/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23</a:t>
            </a:fld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7893" name="Rechteck 23"/>
          <p:cNvSpPr>
            <a:spLocks noChangeArrowheads="1"/>
          </p:cNvSpPr>
          <p:nvPr/>
        </p:nvSpPr>
        <p:spPr bwMode="auto">
          <a:xfrm>
            <a:off x="684213" y="2420938"/>
            <a:ext cx="7993062" cy="509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</a:pP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Blip>
                <a:blip r:embed="rId4"/>
              </a:buBlip>
            </a:pPr>
            <a:r>
              <a:rPr lang="de-DE" sz="1600" dirty="0" smtClean="0"/>
              <a:t>Financial </a:t>
            </a:r>
            <a:r>
              <a:rPr lang="de-DE" sz="1600" dirty="0" smtClean="0"/>
              <a:t>Support </a:t>
            </a:r>
            <a:r>
              <a:rPr lang="de-DE" sz="1600" dirty="0" err="1" smtClean="0"/>
              <a:t>for</a:t>
            </a:r>
            <a:r>
              <a:rPr lang="de-DE" sz="1600" dirty="0" smtClean="0"/>
              <a:t> </a:t>
            </a:r>
            <a:r>
              <a:rPr lang="de-DE" sz="1600" dirty="0" err="1" smtClean="0"/>
              <a:t>Doctoral</a:t>
            </a:r>
            <a:r>
              <a:rPr lang="de-DE" sz="1600" dirty="0" smtClean="0"/>
              <a:t> </a:t>
            </a:r>
            <a:r>
              <a:rPr lang="de-DE" sz="1600" dirty="0" err="1" smtClean="0"/>
              <a:t>Students</a:t>
            </a:r>
            <a:r>
              <a:rPr lang="de-DE" sz="1600" dirty="0" smtClean="0"/>
              <a:t> </a:t>
            </a:r>
            <a:r>
              <a:rPr lang="de-DE" sz="1600" b="1" dirty="0" smtClean="0"/>
              <a:t>2014-2016 </a:t>
            </a:r>
            <a:endParaRPr lang="de-DE" sz="1600" b="1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</a:pPr>
            <a:r>
              <a:rPr lang="de-DE" sz="1600" dirty="0" err="1" smtClean="0"/>
              <a:t>Applications</a:t>
            </a:r>
            <a:r>
              <a:rPr lang="de-DE" sz="1600" dirty="0" smtClean="0"/>
              <a:t> mus</a:t>
            </a:r>
            <a:r>
              <a:rPr lang="de-DE" sz="1600" dirty="0" smtClean="0"/>
              <a:t>t </a:t>
            </a:r>
            <a:r>
              <a:rPr lang="de-DE" sz="1600" dirty="0" err="1" smtClean="0"/>
              <a:t>be</a:t>
            </a:r>
            <a:r>
              <a:rPr lang="de-DE" sz="1600" dirty="0" smtClean="0"/>
              <a:t> submitted </a:t>
            </a:r>
            <a:r>
              <a:rPr lang="de-DE" sz="1600" dirty="0" err="1" smtClean="0"/>
              <a:t>no</a:t>
            </a:r>
            <a:r>
              <a:rPr lang="de-DE" sz="1600" dirty="0" smtClean="0"/>
              <a:t> </a:t>
            </a:r>
            <a:r>
              <a:rPr lang="de-DE" sz="1600" dirty="0" err="1" smtClean="0"/>
              <a:t>later</a:t>
            </a:r>
            <a:r>
              <a:rPr lang="de-DE" sz="1600" dirty="0" smtClean="0"/>
              <a:t> </a:t>
            </a:r>
            <a:r>
              <a:rPr lang="de-DE" sz="1600" dirty="0" err="1" smtClean="0"/>
              <a:t>than</a:t>
            </a:r>
            <a:r>
              <a:rPr lang="de-DE" sz="1600" dirty="0" smtClean="0"/>
              <a:t> </a:t>
            </a:r>
            <a:r>
              <a:rPr lang="de-DE" sz="1600" b="1" dirty="0" smtClean="0"/>
              <a:t>31 March, 30 June, 30 September, </a:t>
            </a:r>
            <a:r>
              <a:rPr lang="de-DE" sz="1600" b="1" dirty="0" err="1" smtClean="0"/>
              <a:t>or</a:t>
            </a:r>
            <a:r>
              <a:rPr lang="de-DE" sz="1600" b="1" dirty="0" smtClean="0"/>
              <a:t> 31 </a:t>
            </a:r>
            <a:r>
              <a:rPr lang="de-DE" sz="1600" b="1" dirty="0" err="1" smtClean="0"/>
              <a:t>December</a:t>
            </a:r>
            <a:endParaRPr lang="de-DE" sz="1600" b="1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</a:pPr>
            <a:r>
              <a:rPr lang="de-DE" sz="1600" dirty="0" err="1" smtClean="0"/>
              <a:t>Use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b="1" dirty="0" err="1" smtClean="0"/>
              <a:t>application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forms</a:t>
            </a:r>
            <a:r>
              <a:rPr lang="de-DE" sz="1600" b="1" dirty="0" smtClean="0"/>
              <a:t>, </a:t>
            </a:r>
            <a:r>
              <a:rPr lang="de-DE" sz="1600" b="1" dirty="0" err="1" smtClean="0"/>
              <a:t>see</a:t>
            </a:r>
            <a:r>
              <a:rPr lang="de-DE" sz="1600" b="1" dirty="0" smtClean="0"/>
              <a:t>: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r>
              <a:rPr lang="de-DE" sz="1600" b="1" dirty="0" smtClean="0"/>
              <a:t>	</a:t>
            </a:r>
            <a:r>
              <a:rPr lang="de-DE" sz="1600" dirty="0" smtClean="0">
                <a:hlinkClick r:id="rId5"/>
              </a:rPr>
              <a:t>http</a:t>
            </a:r>
            <a:r>
              <a:rPr lang="de-DE" sz="1600" dirty="0" smtClean="0">
                <a:hlinkClick r:id="rId5"/>
              </a:rPr>
              <a:t>://www.wiso.uni-hamburg.de/einrichtungen/graduate-school/foerderungen/foerderung-durch-die-graduate-school</a:t>
            </a:r>
            <a:r>
              <a:rPr lang="de-DE" sz="1600" dirty="0" smtClean="0">
                <a:hlinkClick r:id="rId5"/>
              </a:rPr>
              <a:t>/</a:t>
            </a: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endParaRPr lang="de-DE" sz="1600" b="1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r>
              <a:rPr lang="de-DE" sz="1600" dirty="0" smtClean="0"/>
              <a:t> </a:t>
            </a:r>
            <a:endParaRPr lang="de-DE" sz="1600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</a:pPr>
            <a:endParaRPr lang="de-DE" sz="1600" b="1" dirty="0" smtClean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endParaRPr lang="de-DE" sz="1600" dirty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r>
              <a:rPr lang="de-DE" sz="1600" dirty="0"/>
              <a:t>	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endParaRPr lang="de-DE" sz="1600" dirty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r>
              <a:rPr lang="de-DE" sz="1600" dirty="0"/>
              <a:t>	</a:t>
            </a:r>
            <a:endParaRPr lang="de-DE" dirty="0"/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2700338" y="549275"/>
            <a:ext cx="35274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de-DE" b="1">
                <a:solidFill>
                  <a:srgbClr val="E2001A"/>
                </a:solidFill>
                <a:latin typeface="+mj-lt"/>
                <a:ea typeface="+mj-ea"/>
                <a:cs typeface="+mj-cs"/>
              </a:rPr>
              <a:t>WiSo-Graduate School </a:t>
            </a:r>
            <a:endParaRPr lang="de-DE" b="1" dirty="0">
              <a:solidFill>
                <a:srgbClr val="E2001A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7896" name="Picture 9" descr="C:\Users\ulf.beckmann\AppData\Local\Microsoft\Windows\Temporary Internet Files\Content.IE5\SUZHF2CX\dagobert_duck_geld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4869160"/>
            <a:ext cx="237626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Datumsplatzhalter 11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  <a:endParaRPr lang="de-DE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B0A698E7-954C-4E7F-9790-DB91ED43C88E}" type="slidenum">
              <a:rPr lang="de-DE" smtClean="0"/>
              <a:pPr>
                <a:defRPr/>
              </a:pPr>
              <a:t>23</a:t>
            </a:fld>
            <a:endParaRPr lang="de-DE" dirty="0"/>
          </a:p>
        </p:txBody>
      </p:sp>
      <p:sp>
        <p:nvSpPr>
          <p:cNvPr id="14" name="Fußzeilenplatzhalter 10"/>
          <p:cNvSpPr>
            <a:spLocks noGrp="1"/>
          </p:cNvSpPr>
          <p:nvPr>
            <p:ph type="ftr" sz="quarter" idx="10"/>
          </p:nvPr>
        </p:nvSpPr>
        <p:spPr bwMode="auto">
          <a:xfrm>
            <a:off x="576263" y="6408738"/>
            <a:ext cx="3567112" cy="3952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smtClean="0"/>
              <a:t>Dr. Ulf Beckmann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el 1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353425" cy="64928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de-DE" sz="2000" dirty="0" smtClean="0">
                <a:solidFill>
                  <a:srgbClr val="E2001A"/>
                </a:solidFill>
              </a:rPr>
              <a:t> 	</a:t>
            </a:r>
            <a:r>
              <a:rPr lang="de-DE" sz="2000" dirty="0" smtClean="0">
                <a:solidFill>
                  <a:srgbClr val="E2001A"/>
                </a:solidFill>
              </a:rPr>
              <a:t/>
            </a:r>
            <a:br>
              <a:rPr lang="de-DE" sz="2000" dirty="0" smtClean="0">
                <a:solidFill>
                  <a:srgbClr val="E2001A"/>
                </a:solidFill>
              </a:rPr>
            </a:br>
            <a:r>
              <a:rPr lang="de-DE" sz="2800" dirty="0" smtClean="0">
                <a:solidFill>
                  <a:srgbClr val="E2001A"/>
                </a:solidFill>
              </a:rPr>
              <a:t>Financial </a:t>
            </a:r>
            <a:r>
              <a:rPr lang="de-DE" sz="2800" dirty="0" smtClean="0">
                <a:solidFill>
                  <a:srgbClr val="E2001A"/>
                </a:solidFill>
              </a:rPr>
              <a:t>Support </a:t>
            </a:r>
            <a:r>
              <a:rPr lang="de-DE" sz="2800" dirty="0" err="1" smtClean="0">
                <a:solidFill>
                  <a:srgbClr val="E2001A"/>
                </a:solidFill>
              </a:rPr>
              <a:t>from</a:t>
            </a:r>
            <a:r>
              <a:rPr lang="de-DE" sz="2800" dirty="0" smtClean="0">
                <a:solidFill>
                  <a:srgbClr val="E2001A"/>
                </a:solidFill>
              </a:rPr>
              <a:t> GS in 2014-2016 </a:t>
            </a:r>
            <a:r>
              <a:rPr lang="de-DE" sz="2800" dirty="0" smtClean="0">
                <a:solidFill>
                  <a:srgbClr val="E2001A"/>
                </a:solidFill>
              </a:rPr>
              <a:t>(II</a:t>
            </a:r>
            <a:r>
              <a:rPr lang="de-DE" sz="2800" dirty="0" smtClean="0">
                <a:solidFill>
                  <a:srgbClr val="E2001A"/>
                </a:solidFill>
              </a:rPr>
              <a:t>) </a:t>
            </a:r>
            <a:br>
              <a:rPr lang="de-DE" sz="2800" dirty="0" smtClean="0">
                <a:solidFill>
                  <a:srgbClr val="E2001A"/>
                </a:solidFill>
              </a:rPr>
            </a:br>
            <a:endParaRPr lang="de-DE" sz="2800" dirty="0" smtClean="0">
              <a:solidFill>
                <a:srgbClr val="E2001A"/>
              </a:solidFill>
            </a:endParaRPr>
          </a:p>
        </p:txBody>
      </p:sp>
      <p:pic>
        <p:nvPicPr>
          <p:cNvPr id="38915" name="Inhaltsplatzhalter 7" descr="BeispielLogo_FakultaetWiSo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86500" y="428625"/>
            <a:ext cx="2433638" cy="647700"/>
          </a:xfrm>
        </p:spPr>
      </p:pic>
      <p:sp>
        <p:nvSpPr>
          <p:cNvPr id="20" name="Foliennummernplatzhalter 5"/>
          <p:cNvSpPr txBox="1">
            <a:spLocks/>
          </p:cNvSpPr>
          <p:nvPr/>
        </p:nvSpPr>
        <p:spPr>
          <a:xfrm>
            <a:off x="8035925" y="6000750"/>
            <a:ext cx="947738" cy="2159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50">
                <a:solidFill>
                  <a:schemeClr val="bg1"/>
                </a:solidFill>
                <a:latin typeface="+mn-lt"/>
              </a:rPr>
              <a:t>Seite </a:t>
            </a:r>
            <a:r>
              <a:rPr lang="de-DE" sz="1200">
                <a:solidFill>
                  <a:schemeClr val="bg1"/>
                </a:solidFill>
                <a:latin typeface="+mn-lt"/>
              </a:rPr>
              <a:t> </a:t>
            </a:r>
            <a:fld id="{49391622-C170-4DD3-A844-D6A932CBA564}" type="slidenum">
              <a:rPr lang="de-DE" sz="1200">
                <a:solidFill>
                  <a:schemeClr val="bg1"/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24</a:t>
            </a:fld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4823" name="Rechteck 23"/>
          <p:cNvSpPr>
            <a:spLocks noChangeArrowheads="1"/>
          </p:cNvSpPr>
          <p:nvPr/>
        </p:nvSpPr>
        <p:spPr bwMode="auto">
          <a:xfrm>
            <a:off x="684213" y="2420938"/>
            <a:ext cx="7993062" cy="377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7675" lvl="1" indent="-266700">
              <a:spcBef>
                <a:spcPts val="500"/>
              </a:spcBef>
              <a:spcAft>
                <a:spcPts val="1200"/>
              </a:spcAft>
            </a:pPr>
            <a:r>
              <a:rPr lang="de-DE" sz="2400" b="1" u="sng" dirty="0" err="1" smtClean="0"/>
              <a:t>Measures</a:t>
            </a:r>
            <a:r>
              <a:rPr lang="de-DE" sz="2400" b="1" u="sng" dirty="0" smtClean="0"/>
              <a:t>: </a:t>
            </a:r>
            <a:endParaRPr lang="de-DE" sz="2400" b="1" u="sng" dirty="0" smtClean="0"/>
          </a:p>
          <a:p>
            <a:pPr marL="904875" lvl="2" indent="-266700">
              <a:spcBef>
                <a:spcPts val="500"/>
              </a:spcBef>
              <a:spcAft>
                <a:spcPts val="0"/>
              </a:spcAft>
              <a:buFontTx/>
              <a:buBlip>
                <a:blip r:embed="rId4"/>
              </a:buBlip>
            </a:pPr>
            <a:r>
              <a:rPr lang="de-DE" sz="1600" dirty="0" err="1" smtClean="0"/>
              <a:t>Participation</a:t>
            </a:r>
            <a:r>
              <a:rPr lang="de-DE" sz="1600" dirty="0" smtClean="0"/>
              <a:t> in </a:t>
            </a:r>
            <a:r>
              <a:rPr lang="de-DE" sz="1600" b="1" dirty="0" err="1" smtClean="0"/>
              <a:t>scholarly</a:t>
            </a:r>
            <a:r>
              <a:rPr lang="de-DE" sz="1600" b="1" dirty="0" smtClean="0"/>
              <a:t>  </a:t>
            </a:r>
            <a:r>
              <a:rPr lang="de-DE" sz="1600" b="1" dirty="0" err="1" smtClean="0"/>
              <a:t>conferences</a:t>
            </a:r>
            <a:r>
              <a:rPr lang="de-DE" sz="1600" b="1" dirty="0" smtClean="0"/>
              <a:t> </a:t>
            </a:r>
            <a:r>
              <a:rPr lang="de-DE" sz="1600" dirty="0" smtClean="0"/>
              <a:t>(Travel </a:t>
            </a:r>
            <a:r>
              <a:rPr lang="de-DE" sz="1600" dirty="0" err="1" smtClean="0"/>
              <a:t>expenses</a:t>
            </a:r>
            <a:r>
              <a:rPr lang="de-DE" sz="1600" dirty="0" smtClean="0"/>
              <a:t>, </a:t>
            </a:r>
            <a:r>
              <a:rPr lang="de-DE" sz="1600" dirty="0" err="1" smtClean="0"/>
              <a:t>participation</a:t>
            </a:r>
            <a:r>
              <a:rPr lang="de-DE" sz="1600" dirty="0" smtClean="0"/>
              <a:t> </a:t>
            </a:r>
            <a:r>
              <a:rPr lang="de-DE" sz="1600" dirty="0" err="1" smtClean="0"/>
              <a:t>fees</a:t>
            </a:r>
            <a:r>
              <a:rPr lang="de-DE" sz="1600" dirty="0" smtClean="0"/>
              <a:t>, </a:t>
            </a:r>
            <a:r>
              <a:rPr lang="de-DE" sz="1600" dirty="0" err="1" smtClean="0"/>
              <a:t>accomodation</a:t>
            </a:r>
            <a:r>
              <a:rPr lang="de-DE" sz="1600" dirty="0" smtClean="0"/>
              <a:t> </a:t>
            </a:r>
            <a:r>
              <a:rPr lang="de-DE" sz="1600" dirty="0" err="1" smtClean="0"/>
              <a:t>expenses</a:t>
            </a:r>
            <a:r>
              <a:rPr lang="de-DE" sz="1600" dirty="0" smtClean="0"/>
              <a:t>)  </a:t>
            </a:r>
            <a:endParaRPr lang="de-DE" sz="1600" dirty="0" smtClean="0"/>
          </a:p>
          <a:p>
            <a:pPr marL="904875" lvl="2" indent="-266700">
              <a:spcBef>
                <a:spcPts val="500"/>
              </a:spcBef>
              <a:spcAft>
                <a:spcPts val="600"/>
              </a:spcAft>
            </a:pPr>
            <a:r>
              <a:rPr lang="de-DE" sz="1600" dirty="0" smtClean="0"/>
              <a:t>	- </a:t>
            </a:r>
            <a:r>
              <a:rPr lang="de-DE" sz="1600" dirty="0" err="1" smtClean="0"/>
              <a:t>Conditions</a:t>
            </a:r>
            <a:r>
              <a:rPr lang="de-DE" sz="1600" dirty="0" smtClean="0"/>
              <a:t>: </a:t>
            </a:r>
            <a:r>
              <a:rPr lang="de-DE" sz="1600" dirty="0" err="1" smtClean="0"/>
              <a:t>own</a:t>
            </a:r>
            <a:r>
              <a:rPr lang="de-DE" sz="1600" dirty="0" smtClean="0"/>
              <a:t> </a:t>
            </a:r>
            <a:r>
              <a:rPr lang="de-DE" sz="1600" dirty="0" err="1" smtClean="0"/>
              <a:t>lecture</a:t>
            </a:r>
            <a:r>
              <a:rPr lang="de-DE" sz="1600" dirty="0" smtClean="0"/>
              <a:t> </a:t>
            </a:r>
            <a:r>
              <a:rPr lang="de-DE" sz="1600" dirty="0" err="1" smtClean="0"/>
              <a:t>or</a:t>
            </a:r>
            <a:r>
              <a:rPr lang="de-DE" sz="1600" dirty="0" smtClean="0"/>
              <a:t> </a:t>
            </a:r>
            <a:r>
              <a:rPr lang="de-DE" sz="1600" dirty="0" err="1" smtClean="0"/>
              <a:t>poster</a:t>
            </a:r>
            <a:r>
              <a:rPr lang="de-DE" sz="1600" dirty="0" smtClean="0"/>
              <a:t> </a:t>
            </a:r>
            <a:r>
              <a:rPr lang="de-DE" sz="1600" dirty="0" err="1" smtClean="0"/>
              <a:t>presentation</a:t>
            </a:r>
            <a:r>
              <a:rPr lang="de-DE" sz="1600" dirty="0" smtClean="0"/>
              <a:t>, </a:t>
            </a:r>
            <a:r>
              <a:rPr lang="de-DE" sz="1600" dirty="0" err="1" smtClean="0"/>
              <a:t>supportive</a:t>
            </a:r>
            <a:r>
              <a:rPr lang="de-DE" sz="1600" dirty="0" smtClean="0"/>
              <a:t> </a:t>
            </a:r>
            <a:r>
              <a:rPr lang="de-DE" sz="1600" dirty="0" err="1" smtClean="0"/>
              <a:t>statement</a:t>
            </a:r>
            <a:r>
              <a:rPr lang="de-DE" sz="1600" dirty="0" smtClean="0"/>
              <a:t> </a:t>
            </a:r>
            <a:r>
              <a:rPr lang="de-DE" sz="1600" dirty="0" err="1" smtClean="0"/>
              <a:t>from</a:t>
            </a:r>
            <a:r>
              <a:rPr lang="de-DE" sz="1600" dirty="0" smtClean="0"/>
              <a:t> a </a:t>
            </a:r>
            <a:r>
              <a:rPr lang="de-DE" sz="1600" dirty="0" err="1" smtClean="0"/>
              <a:t>professor</a:t>
            </a:r>
            <a:endParaRPr lang="de-DE" sz="1600" dirty="0" smtClean="0"/>
          </a:p>
          <a:p>
            <a:pPr marL="904875" lvl="2" indent="-266700">
              <a:spcBef>
                <a:spcPts val="500"/>
              </a:spcBef>
              <a:spcAft>
                <a:spcPts val="600"/>
              </a:spcAft>
            </a:pPr>
            <a:endParaRPr lang="de-DE" sz="1600" dirty="0" smtClean="0"/>
          </a:p>
          <a:p>
            <a:pPr marL="904875" lvl="2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</a:pPr>
            <a:r>
              <a:rPr lang="de-DE" sz="1600" dirty="0" err="1" smtClean="0"/>
              <a:t>Participation</a:t>
            </a:r>
            <a:r>
              <a:rPr lang="de-DE" sz="1600" dirty="0" smtClean="0"/>
              <a:t> </a:t>
            </a:r>
            <a:r>
              <a:rPr lang="de-DE" sz="1600" dirty="0" smtClean="0"/>
              <a:t>in </a:t>
            </a:r>
            <a:r>
              <a:rPr lang="de-DE" sz="1600" b="1" dirty="0" smtClean="0"/>
              <a:t>Summer Schools </a:t>
            </a:r>
            <a:r>
              <a:rPr lang="de-DE" sz="1600" b="1" dirty="0" err="1" smtClean="0"/>
              <a:t>or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external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workshops</a:t>
            </a:r>
            <a:r>
              <a:rPr lang="de-DE" sz="1600" b="1" dirty="0" smtClean="0"/>
              <a:t> </a:t>
            </a:r>
            <a:r>
              <a:rPr lang="de-DE" sz="1600" dirty="0" smtClean="0"/>
              <a:t>(Travel </a:t>
            </a:r>
            <a:r>
              <a:rPr lang="de-DE" sz="1600" dirty="0" err="1" smtClean="0"/>
              <a:t>expenses</a:t>
            </a:r>
            <a:r>
              <a:rPr lang="de-DE" sz="1600" dirty="0" smtClean="0"/>
              <a:t>, </a:t>
            </a:r>
            <a:r>
              <a:rPr lang="de-DE" sz="1600" dirty="0" err="1" smtClean="0"/>
              <a:t>participation</a:t>
            </a:r>
            <a:r>
              <a:rPr lang="de-DE" sz="1600" dirty="0" smtClean="0"/>
              <a:t> </a:t>
            </a:r>
            <a:r>
              <a:rPr lang="de-DE" sz="1600" dirty="0" err="1" smtClean="0"/>
              <a:t>fees</a:t>
            </a:r>
            <a:r>
              <a:rPr lang="de-DE" sz="1600" dirty="0" smtClean="0"/>
              <a:t>, </a:t>
            </a:r>
            <a:r>
              <a:rPr lang="de-DE" sz="1600" dirty="0" err="1" smtClean="0"/>
              <a:t>accomodation</a:t>
            </a:r>
            <a:r>
              <a:rPr lang="de-DE" sz="1600" dirty="0" smtClean="0"/>
              <a:t> </a:t>
            </a:r>
            <a:r>
              <a:rPr lang="de-DE" sz="1600" dirty="0" err="1" smtClean="0"/>
              <a:t>expenses</a:t>
            </a:r>
            <a:r>
              <a:rPr lang="de-DE" sz="1600" dirty="0" smtClean="0"/>
              <a:t>, but: </a:t>
            </a:r>
            <a:r>
              <a:rPr lang="de-DE" sz="1600" dirty="0" err="1" smtClean="0"/>
              <a:t>only</a:t>
            </a:r>
            <a:r>
              <a:rPr lang="de-DE" sz="1600" dirty="0" smtClean="0"/>
              <a:t> </a:t>
            </a:r>
            <a:r>
              <a:rPr lang="de-DE" sz="1600" dirty="0" err="1" smtClean="0"/>
              <a:t>for</a:t>
            </a:r>
            <a:r>
              <a:rPr lang="de-DE" sz="1600" dirty="0" smtClean="0"/>
              <a:t> a </a:t>
            </a:r>
            <a:r>
              <a:rPr lang="de-DE" sz="1600" dirty="0" err="1" smtClean="0"/>
              <a:t>maximum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500 </a:t>
            </a:r>
            <a:r>
              <a:rPr lang="de-DE" sz="1600" i="1" dirty="0" smtClean="0"/>
              <a:t>Euro</a:t>
            </a:r>
            <a:r>
              <a:rPr lang="de-DE" sz="1600" dirty="0" smtClean="0"/>
              <a:t>)</a:t>
            </a:r>
          </a:p>
          <a:p>
            <a:pPr marL="904875" lvl="2" indent="-266700">
              <a:spcBef>
                <a:spcPts val="500"/>
              </a:spcBef>
              <a:spcAft>
                <a:spcPts val="600"/>
              </a:spcAft>
              <a:defRPr/>
            </a:pPr>
            <a:r>
              <a:rPr lang="de-DE" sz="1600" dirty="0" smtClean="0"/>
              <a:t> </a:t>
            </a:r>
            <a:r>
              <a:rPr lang="de-DE" sz="1600" dirty="0" smtClean="0"/>
              <a:t>	- </a:t>
            </a:r>
            <a:r>
              <a:rPr lang="de-DE" sz="1600" dirty="0" err="1" smtClean="0"/>
              <a:t>Condition</a:t>
            </a:r>
            <a:r>
              <a:rPr lang="de-DE" sz="1600" dirty="0" smtClean="0"/>
              <a:t>:  </a:t>
            </a:r>
            <a:r>
              <a:rPr lang="de-DE" sz="1600" dirty="0" err="1" smtClean="0"/>
              <a:t>supportive</a:t>
            </a:r>
            <a:r>
              <a:rPr lang="de-DE" sz="1600" dirty="0" smtClean="0"/>
              <a:t> </a:t>
            </a:r>
            <a:r>
              <a:rPr lang="de-DE" sz="1600" dirty="0" err="1" smtClean="0"/>
              <a:t>statement</a:t>
            </a:r>
            <a:r>
              <a:rPr lang="de-DE" sz="1600" dirty="0" smtClean="0"/>
              <a:t> </a:t>
            </a:r>
            <a:r>
              <a:rPr lang="de-DE" sz="1600" dirty="0" err="1" smtClean="0"/>
              <a:t>from</a:t>
            </a:r>
            <a:r>
              <a:rPr lang="de-DE" sz="1600" dirty="0" smtClean="0"/>
              <a:t> a </a:t>
            </a:r>
            <a:r>
              <a:rPr lang="de-DE" sz="1600" dirty="0" err="1" smtClean="0"/>
              <a:t>professor</a:t>
            </a:r>
            <a:endParaRPr lang="de-DE" sz="1600" dirty="0" smtClean="0"/>
          </a:p>
          <a:p>
            <a:pPr marL="904875" lvl="2" indent="-266700">
              <a:spcBef>
                <a:spcPts val="500"/>
              </a:spcBef>
              <a:spcAft>
                <a:spcPts val="600"/>
              </a:spcAft>
            </a:pPr>
            <a:endParaRPr lang="de-DE" sz="1600" dirty="0"/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2700338" y="549275"/>
            <a:ext cx="35274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de-DE" b="1">
                <a:solidFill>
                  <a:srgbClr val="E2001A"/>
                </a:solidFill>
                <a:latin typeface="+mj-lt"/>
                <a:ea typeface="+mj-ea"/>
                <a:cs typeface="+mj-cs"/>
              </a:rPr>
              <a:t>WiSo-Graduate School </a:t>
            </a:r>
            <a:endParaRPr lang="de-DE" b="1" dirty="0">
              <a:solidFill>
                <a:srgbClr val="E2001A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Datumsplatzhalter 12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  <a:endParaRPr lang="de-DE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7D97A124-54B0-44F7-AC17-18E492793A2F}" type="slidenum">
              <a:rPr lang="de-DE" smtClean="0"/>
              <a:pPr>
                <a:defRPr/>
              </a:pPr>
              <a:t>24</a:t>
            </a:fld>
            <a:endParaRPr lang="de-DE" dirty="0"/>
          </a:p>
        </p:txBody>
      </p:sp>
      <p:sp>
        <p:nvSpPr>
          <p:cNvPr id="15" name="Fußzeilenplatzhalter 11"/>
          <p:cNvSpPr>
            <a:spLocks noGrp="1"/>
          </p:cNvSpPr>
          <p:nvPr>
            <p:ph type="ftr" sz="quarter" idx="10"/>
          </p:nvPr>
        </p:nvSpPr>
        <p:spPr bwMode="auto">
          <a:xfrm>
            <a:off x="576263" y="6408738"/>
            <a:ext cx="3567112" cy="3952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smtClean="0"/>
              <a:t>Dr. Ulf Beckmann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el 1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353425" cy="64928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de-DE" sz="2000" dirty="0" smtClean="0">
                <a:solidFill>
                  <a:srgbClr val="E2001A"/>
                </a:solidFill>
              </a:rPr>
              <a:t> 	</a:t>
            </a:r>
            <a:r>
              <a:rPr lang="de-DE" sz="2000" dirty="0" smtClean="0">
                <a:solidFill>
                  <a:srgbClr val="E2001A"/>
                </a:solidFill>
              </a:rPr>
              <a:t/>
            </a:r>
            <a:br>
              <a:rPr lang="de-DE" sz="2000" dirty="0" smtClean="0">
                <a:solidFill>
                  <a:srgbClr val="E2001A"/>
                </a:solidFill>
              </a:rPr>
            </a:br>
            <a:r>
              <a:rPr lang="de-DE" sz="2800" dirty="0" smtClean="0">
                <a:solidFill>
                  <a:srgbClr val="E2001A"/>
                </a:solidFill>
              </a:rPr>
              <a:t>Financial </a:t>
            </a:r>
            <a:r>
              <a:rPr lang="de-DE" sz="2800" dirty="0" smtClean="0">
                <a:solidFill>
                  <a:srgbClr val="E2001A"/>
                </a:solidFill>
              </a:rPr>
              <a:t>Support </a:t>
            </a:r>
            <a:r>
              <a:rPr lang="de-DE" sz="2800" dirty="0" err="1" smtClean="0">
                <a:solidFill>
                  <a:srgbClr val="E2001A"/>
                </a:solidFill>
              </a:rPr>
              <a:t>from</a:t>
            </a:r>
            <a:r>
              <a:rPr lang="de-DE" sz="2800" dirty="0" smtClean="0">
                <a:solidFill>
                  <a:srgbClr val="E2001A"/>
                </a:solidFill>
              </a:rPr>
              <a:t> GS in 2014-2016 </a:t>
            </a:r>
            <a:r>
              <a:rPr lang="de-DE" sz="2800" dirty="0" smtClean="0">
                <a:solidFill>
                  <a:srgbClr val="E2001A"/>
                </a:solidFill>
              </a:rPr>
              <a:t>(III</a:t>
            </a:r>
            <a:r>
              <a:rPr lang="de-DE" sz="2800" dirty="0" smtClean="0">
                <a:solidFill>
                  <a:srgbClr val="E2001A"/>
                </a:solidFill>
              </a:rPr>
              <a:t>) </a:t>
            </a:r>
            <a:br>
              <a:rPr lang="de-DE" sz="2800" dirty="0" smtClean="0">
                <a:solidFill>
                  <a:srgbClr val="E2001A"/>
                </a:solidFill>
              </a:rPr>
            </a:br>
            <a:endParaRPr lang="de-DE" sz="2800" dirty="0" smtClean="0">
              <a:solidFill>
                <a:srgbClr val="E2001A"/>
              </a:solidFill>
            </a:endParaRPr>
          </a:p>
        </p:txBody>
      </p:sp>
      <p:pic>
        <p:nvPicPr>
          <p:cNvPr id="38915" name="Inhaltsplatzhalter 7" descr="BeispielLogo_FakultaetWiSo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86500" y="428625"/>
            <a:ext cx="2433638" cy="647700"/>
          </a:xfrm>
        </p:spPr>
      </p:pic>
      <p:sp>
        <p:nvSpPr>
          <p:cNvPr id="20" name="Foliennummernplatzhalter 5"/>
          <p:cNvSpPr txBox="1">
            <a:spLocks/>
          </p:cNvSpPr>
          <p:nvPr/>
        </p:nvSpPr>
        <p:spPr>
          <a:xfrm>
            <a:off x="8035925" y="6000750"/>
            <a:ext cx="947738" cy="2159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50">
                <a:solidFill>
                  <a:schemeClr val="bg1"/>
                </a:solidFill>
                <a:latin typeface="+mn-lt"/>
              </a:rPr>
              <a:t>Seite </a:t>
            </a:r>
            <a:r>
              <a:rPr lang="de-DE" sz="1200">
                <a:solidFill>
                  <a:schemeClr val="bg1"/>
                </a:solidFill>
                <a:latin typeface="+mn-lt"/>
              </a:rPr>
              <a:t> </a:t>
            </a:r>
            <a:fld id="{49391622-C170-4DD3-A844-D6A932CBA564}" type="slidenum">
              <a:rPr lang="de-DE" sz="1200">
                <a:solidFill>
                  <a:schemeClr val="bg1"/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25</a:t>
            </a:fld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4823" name="Rechteck 23"/>
          <p:cNvSpPr>
            <a:spLocks noChangeArrowheads="1"/>
          </p:cNvSpPr>
          <p:nvPr/>
        </p:nvSpPr>
        <p:spPr bwMode="auto">
          <a:xfrm>
            <a:off x="684213" y="2420938"/>
            <a:ext cx="7993062" cy="321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7675" lvl="1" indent="-266700">
              <a:spcBef>
                <a:spcPts val="500"/>
              </a:spcBef>
              <a:spcAft>
                <a:spcPts val="1200"/>
              </a:spcAft>
            </a:pPr>
            <a:r>
              <a:rPr lang="de-DE" sz="2400" b="1" u="sng" dirty="0" err="1" smtClean="0"/>
              <a:t>Measures</a:t>
            </a:r>
            <a:r>
              <a:rPr lang="de-DE" sz="2400" b="1" u="sng" dirty="0" smtClean="0"/>
              <a:t>: </a:t>
            </a:r>
            <a:endParaRPr lang="de-DE" sz="2400" b="1" u="sng" dirty="0" smtClean="0"/>
          </a:p>
          <a:p>
            <a:pPr marL="904875" lvl="2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lang="de-DE" sz="1600" b="1" dirty="0" err="1" smtClean="0"/>
              <a:t>Funding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for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fieldwork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and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research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abroad</a:t>
            </a:r>
            <a:r>
              <a:rPr lang="de-DE" sz="1600" b="1" dirty="0" smtClean="0"/>
              <a:t> </a:t>
            </a:r>
            <a:r>
              <a:rPr lang="de-DE" sz="1600" dirty="0" smtClean="0"/>
              <a:t>(Travel </a:t>
            </a:r>
            <a:r>
              <a:rPr lang="de-DE" sz="1600" dirty="0" err="1" smtClean="0"/>
              <a:t>expenses</a:t>
            </a:r>
            <a:r>
              <a:rPr lang="de-DE" sz="1600" dirty="0" smtClean="0"/>
              <a:t>, </a:t>
            </a:r>
            <a:r>
              <a:rPr lang="de-DE" sz="1600" dirty="0" err="1" smtClean="0"/>
              <a:t>participation</a:t>
            </a:r>
            <a:r>
              <a:rPr lang="de-DE" sz="1600" dirty="0" smtClean="0"/>
              <a:t> </a:t>
            </a:r>
            <a:r>
              <a:rPr lang="de-DE" sz="1600" dirty="0" err="1" smtClean="0"/>
              <a:t>fees</a:t>
            </a:r>
            <a:r>
              <a:rPr lang="de-DE" sz="1600" dirty="0" smtClean="0"/>
              <a:t>, </a:t>
            </a:r>
            <a:r>
              <a:rPr lang="de-DE" sz="1600" dirty="0" smtClean="0"/>
              <a:t> </a:t>
            </a:r>
            <a:r>
              <a:rPr lang="de-DE" sz="1600" i="1" dirty="0" err="1" smtClean="0"/>
              <a:t>no</a:t>
            </a:r>
            <a:r>
              <a:rPr lang="de-DE" sz="1600" dirty="0" smtClean="0"/>
              <a:t> </a:t>
            </a:r>
            <a:r>
              <a:rPr lang="de-DE" sz="1600" dirty="0" err="1" smtClean="0"/>
              <a:t>support</a:t>
            </a:r>
            <a:r>
              <a:rPr lang="de-DE" sz="1600" dirty="0" smtClean="0"/>
              <a:t> </a:t>
            </a:r>
            <a:r>
              <a:rPr lang="de-DE" sz="1600" dirty="0" err="1" smtClean="0"/>
              <a:t>for</a:t>
            </a:r>
            <a:r>
              <a:rPr lang="de-DE" sz="1600" dirty="0" smtClean="0"/>
              <a:t> </a:t>
            </a:r>
            <a:r>
              <a:rPr lang="de-DE" sz="1600" dirty="0" err="1" smtClean="0"/>
              <a:t>accomodation</a:t>
            </a:r>
            <a:r>
              <a:rPr lang="de-DE" sz="1600" dirty="0" smtClean="0"/>
              <a:t>) </a:t>
            </a:r>
            <a:endParaRPr lang="de-DE" sz="1600" b="1" dirty="0" smtClean="0"/>
          </a:p>
          <a:p>
            <a:pPr marL="904875" lvl="2" indent="-266700">
              <a:spcBef>
                <a:spcPts val="500"/>
              </a:spcBef>
              <a:spcAft>
                <a:spcPts val="600"/>
              </a:spcAft>
              <a:defRPr/>
            </a:pPr>
            <a:r>
              <a:rPr lang="de-DE" sz="1600" dirty="0" smtClean="0"/>
              <a:t>	- </a:t>
            </a:r>
            <a:r>
              <a:rPr lang="de-DE" sz="1600" dirty="0" err="1" smtClean="0"/>
              <a:t>Condition</a:t>
            </a:r>
            <a:r>
              <a:rPr lang="de-DE" sz="1600" dirty="0" smtClean="0"/>
              <a:t>: </a:t>
            </a:r>
            <a:r>
              <a:rPr lang="de-DE" sz="1600" dirty="0" err="1" smtClean="0"/>
              <a:t>supportive</a:t>
            </a:r>
            <a:r>
              <a:rPr lang="de-DE" sz="1600" dirty="0" smtClean="0"/>
              <a:t> </a:t>
            </a:r>
            <a:r>
              <a:rPr lang="de-DE" sz="1600" dirty="0" err="1" smtClean="0"/>
              <a:t>statement</a:t>
            </a:r>
            <a:r>
              <a:rPr lang="de-DE" sz="1600" dirty="0" smtClean="0"/>
              <a:t> </a:t>
            </a:r>
            <a:r>
              <a:rPr lang="de-DE" sz="1600" dirty="0" err="1" smtClean="0"/>
              <a:t>from</a:t>
            </a:r>
            <a:r>
              <a:rPr lang="de-DE" sz="1600" dirty="0" smtClean="0"/>
              <a:t> a </a:t>
            </a:r>
            <a:r>
              <a:rPr lang="de-DE" sz="1600" dirty="0" err="1" smtClean="0"/>
              <a:t>professor</a:t>
            </a:r>
            <a:endParaRPr lang="de-DE" sz="1600" dirty="0" smtClean="0"/>
          </a:p>
          <a:p>
            <a:pPr marL="904875" lvl="2" indent="-266700">
              <a:spcBef>
                <a:spcPts val="500"/>
              </a:spcBef>
              <a:spcAft>
                <a:spcPts val="600"/>
              </a:spcAft>
              <a:defRPr/>
            </a:pPr>
            <a:endParaRPr lang="de-DE" sz="1600" dirty="0" smtClean="0"/>
          </a:p>
          <a:p>
            <a:pPr marL="904875" lvl="2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lang="de-DE" sz="1600" b="1" dirty="0" err="1" smtClean="0"/>
              <a:t>Funding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for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direct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research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grants</a:t>
            </a:r>
            <a:r>
              <a:rPr lang="de-DE" sz="1600" b="1" dirty="0" smtClean="0"/>
              <a:t> </a:t>
            </a:r>
            <a:r>
              <a:rPr lang="de-DE" sz="1600" dirty="0" smtClean="0"/>
              <a:t>(e.g.: </a:t>
            </a:r>
            <a:r>
              <a:rPr lang="de-DE" sz="1600" dirty="0" err="1" smtClean="0"/>
              <a:t>acquisition</a:t>
            </a:r>
            <a:r>
              <a:rPr lang="de-DE" sz="1600" dirty="0" smtClean="0"/>
              <a:t> 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data</a:t>
            </a:r>
            <a:r>
              <a:rPr lang="de-DE" sz="1600" dirty="0" smtClean="0"/>
              <a:t> </a:t>
            </a:r>
            <a:r>
              <a:rPr lang="de-DE" sz="1600" dirty="0" err="1" smtClean="0"/>
              <a:t>sets</a:t>
            </a:r>
            <a:r>
              <a:rPr lang="de-DE" sz="1600" dirty="0" smtClean="0"/>
              <a:t>, </a:t>
            </a:r>
            <a:r>
              <a:rPr lang="de-DE" sz="1600" dirty="0" err="1" smtClean="0"/>
              <a:t>assumption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transcription</a:t>
            </a:r>
            <a:r>
              <a:rPr lang="de-DE" sz="1600" dirty="0" smtClean="0"/>
              <a:t> </a:t>
            </a:r>
            <a:r>
              <a:rPr lang="de-DE" sz="1600" dirty="0" err="1" smtClean="0"/>
              <a:t>costs</a:t>
            </a:r>
            <a:r>
              <a:rPr lang="de-DE" sz="1600" dirty="0" smtClean="0"/>
              <a:t>;  </a:t>
            </a:r>
            <a:r>
              <a:rPr lang="de-DE" sz="1600" dirty="0" err="1" smtClean="0"/>
              <a:t>at</a:t>
            </a:r>
            <a:r>
              <a:rPr lang="de-DE" sz="1600" dirty="0" smtClean="0"/>
              <a:t> least 5</a:t>
            </a:r>
            <a:r>
              <a:rPr lang="de-DE" sz="1600" i="1" dirty="0" smtClean="0"/>
              <a:t>00 Euro, but not </a:t>
            </a:r>
            <a:r>
              <a:rPr lang="de-DE" sz="1600" i="1" dirty="0" err="1" smtClean="0"/>
              <a:t>more</a:t>
            </a:r>
            <a:r>
              <a:rPr lang="de-DE" sz="1600" i="1" dirty="0" smtClean="0"/>
              <a:t> </a:t>
            </a:r>
            <a:r>
              <a:rPr lang="de-DE" sz="1600" i="1" dirty="0" err="1" smtClean="0"/>
              <a:t>than</a:t>
            </a:r>
            <a:r>
              <a:rPr lang="de-DE" sz="1600" i="1" dirty="0" smtClean="0"/>
              <a:t> 2.000 </a:t>
            </a:r>
            <a:r>
              <a:rPr lang="de-DE" sz="1600" i="1" dirty="0" smtClean="0"/>
              <a:t>Euro</a:t>
            </a:r>
            <a:r>
              <a:rPr lang="de-DE" sz="1600" dirty="0" smtClean="0"/>
              <a:t>)</a:t>
            </a:r>
          </a:p>
          <a:p>
            <a:pPr marL="904875" lvl="2" indent="-9525">
              <a:spcBef>
                <a:spcPts val="500"/>
              </a:spcBef>
              <a:spcAft>
                <a:spcPts val="600"/>
              </a:spcAft>
            </a:pPr>
            <a:r>
              <a:rPr lang="de-DE" sz="1600" dirty="0" smtClean="0"/>
              <a:t>- </a:t>
            </a:r>
            <a:r>
              <a:rPr lang="de-DE" sz="1600" dirty="0" err="1" smtClean="0"/>
              <a:t>Condition</a:t>
            </a:r>
            <a:r>
              <a:rPr lang="de-DE" sz="1600" dirty="0" smtClean="0"/>
              <a:t>: </a:t>
            </a:r>
            <a:r>
              <a:rPr lang="de-DE" sz="1600" dirty="0" err="1" smtClean="0"/>
              <a:t>supportive</a:t>
            </a:r>
            <a:r>
              <a:rPr lang="de-DE" sz="1600" dirty="0" smtClean="0"/>
              <a:t> </a:t>
            </a:r>
            <a:r>
              <a:rPr lang="de-DE" sz="1600" dirty="0" err="1" smtClean="0"/>
              <a:t>statement</a:t>
            </a:r>
            <a:r>
              <a:rPr lang="de-DE" sz="1600" dirty="0" smtClean="0"/>
              <a:t> </a:t>
            </a:r>
            <a:r>
              <a:rPr lang="de-DE" sz="1600" dirty="0" err="1" smtClean="0"/>
              <a:t>from</a:t>
            </a:r>
            <a:r>
              <a:rPr lang="de-DE" sz="1600" dirty="0" smtClean="0"/>
              <a:t> a </a:t>
            </a:r>
            <a:r>
              <a:rPr lang="de-DE" sz="1600" dirty="0" err="1" smtClean="0"/>
              <a:t>professor</a:t>
            </a:r>
            <a:endParaRPr lang="de-DE" sz="1600" dirty="0" smtClean="0"/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2700338" y="549275"/>
            <a:ext cx="35274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de-DE" b="1">
                <a:solidFill>
                  <a:srgbClr val="E2001A"/>
                </a:solidFill>
                <a:latin typeface="+mj-lt"/>
                <a:ea typeface="+mj-ea"/>
                <a:cs typeface="+mj-cs"/>
              </a:rPr>
              <a:t>WiSo-Graduate School </a:t>
            </a:r>
            <a:endParaRPr lang="de-DE" b="1" dirty="0">
              <a:solidFill>
                <a:srgbClr val="E2001A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Datumsplatzhalter 12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  <a:endParaRPr lang="de-DE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 </a:t>
            </a:r>
            <a:fld id="{7D97A124-54B0-44F7-AC17-18E492793A2F}" type="slidenum">
              <a:rPr lang="de-DE" smtClean="0"/>
              <a:pPr>
                <a:defRPr/>
              </a:pPr>
              <a:t>25</a:t>
            </a:fld>
            <a:endParaRPr lang="de-DE" dirty="0"/>
          </a:p>
        </p:txBody>
      </p:sp>
      <p:sp>
        <p:nvSpPr>
          <p:cNvPr id="15" name="Fußzeilenplatzhalter 11"/>
          <p:cNvSpPr>
            <a:spLocks noGrp="1"/>
          </p:cNvSpPr>
          <p:nvPr>
            <p:ph type="ftr" sz="quarter" idx="10"/>
          </p:nvPr>
        </p:nvSpPr>
        <p:spPr bwMode="auto">
          <a:xfrm>
            <a:off x="576263" y="6408738"/>
            <a:ext cx="3567112" cy="3952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smtClean="0"/>
              <a:t>Dr. Ulf Beckmann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el 1"/>
          <p:cNvSpPr>
            <a:spLocks noGrp="1"/>
          </p:cNvSpPr>
          <p:nvPr>
            <p:ph type="title"/>
          </p:nvPr>
        </p:nvSpPr>
        <p:spPr>
          <a:xfrm>
            <a:off x="395288" y="1773238"/>
            <a:ext cx="8353425" cy="649287"/>
          </a:xfrm>
        </p:spPr>
        <p:txBody>
          <a:bodyPr/>
          <a:lstStyle/>
          <a:p>
            <a:pPr algn="ctr" eaLnBrk="1" hangingPunct="1"/>
            <a:r>
              <a:rPr lang="de-DE" sz="2000" dirty="0" smtClean="0">
                <a:solidFill>
                  <a:srgbClr val="E2001A"/>
                </a:solidFill>
              </a:rPr>
              <a:t> 	 </a:t>
            </a:r>
            <a:r>
              <a:rPr lang="de-DE" sz="2800" dirty="0" err="1" smtClean="0">
                <a:solidFill>
                  <a:srgbClr val="E2001A"/>
                </a:solidFill>
              </a:rPr>
              <a:t>Graduation</a:t>
            </a:r>
            <a:r>
              <a:rPr lang="de-DE" sz="2800" dirty="0" smtClean="0">
                <a:solidFill>
                  <a:srgbClr val="E2001A"/>
                </a:solidFill>
              </a:rPr>
              <a:t> Party</a:t>
            </a:r>
            <a:endParaRPr lang="de-DE" sz="2800" dirty="0" smtClean="0">
              <a:solidFill>
                <a:srgbClr val="E2001A"/>
              </a:solidFill>
            </a:endParaRPr>
          </a:p>
        </p:txBody>
      </p:sp>
      <p:pic>
        <p:nvPicPr>
          <p:cNvPr id="39939" name="Inhaltsplatzhalter 7" descr="BeispielLogo_FakultaetWiSo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86500" y="428625"/>
            <a:ext cx="2433638" cy="647700"/>
          </a:xfrm>
        </p:spPr>
      </p:pic>
      <p:sp>
        <p:nvSpPr>
          <p:cNvPr id="20" name="Foliennummernplatzhalter 5"/>
          <p:cNvSpPr txBox="1">
            <a:spLocks/>
          </p:cNvSpPr>
          <p:nvPr/>
        </p:nvSpPr>
        <p:spPr>
          <a:xfrm>
            <a:off x="8035925" y="6000750"/>
            <a:ext cx="947738" cy="2159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50">
                <a:solidFill>
                  <a:schemeClr val="bg1"/>
                </a:solidFill>
                <a:latin typeface="+mn-lt"/>
              </a:rPr>
              <a:t>Seite </a:t>
            </a:r>
            <a:r>
              <a:rPr lang="de-DE" sz="1200">
                <a:solidFill>
                  <a:schemeClr val="bg1"/>
                </a:solidFill>
                <a:latin typeface="+mn-lt"/>
              </a:rPr>
              <a:t> </a:t>
            </a:r>
            <a:fld id="{8A977DEF-D8CC-4B2C-80D6-2B157F4AFF02}" type="slidenum">
              <a:rPr lang="de-DE" sz="1200">
                <a:solidFill>
                  <a:schemeClr val="bg1"/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26</a:t>
            </a:fld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9941" name="Rechteck 23"/>
          <p:cNvSpPr>
            <a:spLocks noChangeArrowheads="1"/>
          </p:cNvSpPr>
          <p:nvPr/>
        </p:nvSpPr>
        <p:spPr bwMode="auto">
          <a:xfrm>
            <a:off x="684213" y="2565400"/>
            <a:ext cx="7993062" cy="3359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</a:pPr>
            <a:r>
              <a:rPr lang="de-DE" sz="1600" dirty="0" err="1" smtClean="0"/>
              <a:t>Annually</a:t>
            </a:r>
            <a:r>
              <a:rPr lang="de-DE" sz="1600" dirty="0" smtClean="0"/>
              <a:t> in May/June </a:t>
            </a:r>
            <a:endParaRPr lang="de-DE" sz="1600" dirty="0"/>
          </a:p>
          <a:p>
            <a:pPr marL="447675" lvl="1" indent="-266700">
              <a:spcBef>
                <a:spcPts val="500"/>
              </a:spcBef>
              <a:spcAft>
                <a:spcPts val="0"/>
              </a:spcAft>
              <a:buFontTx/>
              <a:buBlip>
                <a:blip r:embed="rId4"/>
              </a:buBlip>
            </a:pPr>
            <a:r>
              <a:rPr lang="de-DE" sz="1600" dirty="0" smtClean="0"/>
              <a:t>Place: Agathe-Lösch-</a:t>
            </a:r>
            <a:r>
              <a:rPr lang="de-DE" sz="1600" dirty="0" err="1" smtClean="0"/>
              <a:t>lecture</a:t>
            </a:r>
            <a:r>
              <a:rPr lang="de-DE" sz="1600" dirty="0" smtClean="0"/>
              <a:t> hall in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main</a:t>
            </a:r>
            <a:r>
              <a:rPr lang="de-DE" sz="1600" dirty="0" smtClean="0"/>
              <a:t> </a:t>
            </a:r>
            <a:r>
              <a:rPr lang="de-DE" sz="1600" dirty="0" err="1" smtClean="0"/>
              <a:t>building</a:t>
            </a:r>
            <a:r>
              <a:rPr lang="de-DE" sz="1600" dirty="0" smtClean="0"/>
              <a:t> 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r>
              <a:rPr lang="de-DE" sz="1600" dirty="0" smtClean="0"/>
              <a:t>	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un</a:t>
            </a:r>
            <a:r>
              <a:rPr lang="de-DE" sz="1600" dirty="0" err="1" smtClean="0"/>
              <a:t>iversity</a:t>
            </a:r>
            <a:endParaRPr lang="de-DE" sz="1600" dirty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</a:pPr>
            <a:r>
              <a:rPr lang="de-DE" sz="1600" dirty="0" err="1" smtClean="0"/>
              <a:t>Faculty</a:t>
            </a:r>
            <a:r>
              <a:rPr lang="de-DE" sz="1600" dirty="0" smtClean="0"/>
              <a:t> </a:t>
            </a:r>
            <a:r>
              <a:rPr lang="de-DE" sz="1600" dirty="0" err="1" smtClean="0"/>
              <a:t>honours</a:t>
            </a:r>
            <a:r>
              <a:rPr lang="de-DE" sz="1600" dirty="0" smtClean="0"/>
              <a:t> </a:t>
            </a:r>
            <a:r>
              <a:rPr lang="de-DE" sz="1600" dirty="0" err="1" smtClean="0"/>
              <a:t>graduates</a:t>
            </a:r>
            <a:r>
              <a:rPr lang="de-DE" sz="1600" dirty="0" smtClean="0"/>
              <a:t> 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</a:pPr>
            <a:r>
              <a:rPr lang="de-DE" sz="1600" dirty="0" smtClean="0"/>
              <a:t>Music </a:t>
            </a:r>
            <a:endParaRPr lang="de-DE" sz="1600" dirty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  <a:buFontTx/>
              <a:buBlip>
                <a:blip r:embed="rId4"/>
              </a:buBlip>
            </a:pPr>
            <a:r>
              <a:rPr lang="de-DE" sz="1600" dirty="0" err="1" smtClean="0"/>
              <a:t>Graduation</a:t>
            </a:r>
            <a:r>
              <a:rPr lang="de-DE" sz="1600" dirty="0" smtClean="0"/>
              <a:t> </a:t>
            </a:r>
            <a:r>
              <a:rPr lang="de-DE" sz="1600" dirty="0" err="1" smtClean="0"/>
              <a:t>speech</a:t>
            </a:r>
            <a:r>
              <a:rPr lang="de-DE" sz="1600" dirty="0" smtClean="0"/>
              <a:t> </a:t>
            </a:r>
            <a:endParaRPr lang="de-DE" sz="1600" dirty="0"/>
          </a:p>
          <a:p>
            <a:pPr marL="447675" lvl="1" indent="-266700">
              <a:spcBef>
                <a:spcPts val="500"/>
              </a:spcBef>
              <a:spcAft>
                <a:spcPts val="0"/>
              </a:spcAft>
              <a:buFontTx/>
              <a:buBlip>
                <a:blip r:embed="rId4"/>
              </a:buBlip>
            </a:pPr>
            <a:r>
              <a:rPr lang="de-DE" sz="1600" dirty="0" smtClean="0"/>
              <a:t>Champagne </a:t>
            </a:r>
            <a:r>
              <a:rPr lang="de-DE" sz="1600" dirty="0" err="1" smtClean="0"/>
              <a:t>reception</a:t>
            </a:r>
            <a:r>
              <a:rPr lang="de-DE" sz="1600" dirty="0" smtClean="0"/>
              <a:t> </a:t>
            </a:r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r>
              <a:rPr lang="de-DE" sz="1600" dirty="0" smtClean="0"/>
              <a:t>	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r>
              <a:rPr lang="de-DE" sz="1600" dirty="0" err="1" smtClean="0"/>
              <a:t>snacks</a:t>
            </a:r>
            <a:r>
              <a:rPr lang="de-DE" sz="1600" dirty="0" smtClean="0"/>
              <a:t> </a:t>
            </a:r>
            <a:endParaRPr lang="de-DE" sz="1600" dirty="0"/>
          </a:p>
          <a:p>
            <a:pPr marL="447675" lvl="1" indent="-266700">
              <a:spcBef>
                <a:spcPts val="500"/>
              </a:spcBef>
              <a:spcAft>
                <a:spcPts val="600"/>
              </a:spcAft>
            </a:pPr>
            <a:endParaRPr lang="de-DE" sz="1600" dirty="0"/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2700338" y="549275"/>
            <a:ext cx="35274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de-DE" b="1">
                <a:solidFill>
                  <a:srgbClr val="E2001A"/>
                </a:solidFill>
                <a:latin typeface="+mj-lt"/>
                <a:ea typeface="+mj-ea"/>
                <a:cs typeface="+mj-cs"/>
              </a:rPr>
              <a:t>WiSo-Graduate School </a:t>
            </a:r>
            <a:endParaRPr lang="de-DE" b="1" dirty="0">
              <a:solidFill>
                <a:srgbClr val="E2001A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9944" name="Grafik 11" descr="_D8E017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25" y="4292600"/>
            <a:ext cx="216058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5" name="Grafik 12" descr="_D8E0382_s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25" y="2420938"/>
            <a:ext cx="2160588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6" name="Grafik 13" descr="_D8E0436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275" y="4292600"/>
            <a:ext cx="20161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Datumsplatzhalter 13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20.10.2015</a:t>
            </a:r>
            <a:endParaRPr lang="de-DE" dirty="0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Page</a:t>
            </a:r>
            <a:r>
              <a:rPr lang="de-DE" dirty="0" smtClean="0"/>
              <a:t> </a:t>
            </a:r>
            <a:fld id="{CA6C3D26-C17D-4EF5-8CB6-AA00DE594499}" type="slidenum">
              <a:rPr lang="de-DE" smtClean="0"/>
              <a:pPr>
                <a:defRPr/>
              </a:pPr>
              <a:t>26</a:t>
            </a:fld>
            <a:endParaRPr lang="de-DE" dirty="0"/>
          </a:p>
        </p:txBody>
      </p:sp>
      <p:sp>
        <p:nvSpPr>
          <p:cNvPr id="16" name="Fußzeilenplatzhalter 12"/>
          <p:cNvSpPr>
            <a:spLocks noGrp="1"/>
          </p:cNvSpPr>
          <p:nvPr>
            <p:ph type="ftr" sz="quarter" idx="10"/>
          </p:nvPr>
        </p:nvSpPr>
        <p:spPr bwMode="auto">
          <a:xfrm>
            <a:off x="576263" y="6408738"/>
            <a:ext cx="3567112" cy="3952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smtClean="0"/>
              <a:t>Dr. Ulf Beckmann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Dr. Ulf Beckmann 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14.10.2015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Seite  </a:t>
            </a:r>
            <a:fld id="{71BA5D33-F54D-4EC3-9420-0E6B9DAEBCEC}" type="slidenum">
              <a:rPr lang="de-DE" smtClean="0"/>
              <a:pPr>
                <a:defRPr/>
              </a:pPr>
              <a:t>27</a:t>
            </a:fld>
            <a:endParaRPr lang="de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.-UHH-Vorlage-Bild-">
  <a:themeElements>
    <a:clrScheme name="UHH101101">
      <a:dk1>
        <a:sysClr val="windowText" lastClr="000000"/>
      </a:dk1>
      <a:lt1>
        <a:sysClr val="window" lastClr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.-UHH-Vorlage-FürZweitlogoObenRechts-">
  <a:themeElements>
    <a:clrScheme name="UHH101101">
      <a:dk1>
        <a:sysClr val="windowText" lastClr="000000"/>
      </a:dk1>
      <a:lt1>
        <a:sysClr val="window" lastClr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.-UHH-Vorlage-FürZweitlogoObenRechts-ExtraVielPlatz">
  <a:themeElements>
    <a:clrScheme name="UHH101101">
      <a:dk1>
        <a:sysClr val="windowText" lastClr="000000"/>
      </a:dk1>
      <a:lt1>
        <a:sysClr val="window" lastClr="FFFFFF"/>
      </a:lt1>
      <a:dk2>
        <a:srgbClr val="DCDCDC"/>
      </a:dk2>
      <a:lt2>
        <a:srgbClr val="888888"/>
      </a:lt2>
      <a:accent1>
        <a:srgbClr val="E2001A"/>
      </a:accent1>
      <a:accent2>
        <a:srgbClr val="888888"/>
      </a:accent2>
      <a:accent3>
        <a:srgbClr val="DCDCDC"/>
      </a:accent3>
      <a:accent4>
        <a:srgbClr val="000000"/>
      </a:accent4>
      <a:accent5>
        <a:srgbClr val="FFFFFF"/>
      </a:accent5>
      <a:accent6>
        <a:srgbClr val="B4B4B4"/>
      </a:accent6>
      <a:hlink>
        <a:srgbClr val="2F75FF"/>
      </a:hlink>
      <a:folHlink>
        <a:srgbClr val="800080"/>
      </a:folHlink>
    </a:clrScheme>
    <a:fontScheme name="UHH10110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1173</Words>
  <Application>Microsoft Office PowerPoint</Application>
  <PresentationFormat>Bildschirmpräsentation (4:3)</PresentationFormat>
  <Paragraphs>341</Paragraphs>
  <Slides>27</Slides>
  <Notes>9</Notes>
  <HiddenSlides>0</HiddenSlides>
  <MMClips>0</MMClips>
  <ScaleCrop>false</ScaleCrop>
  <HeadingPairs>
    <vt:vector size="6" baseType="variant">
      <vt:variant>
        <vt:lpstr>Design</vt:lpstr>
      </vt:variant>
      <vt:variant>
        <vt:i4>5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3" baseType="lpstr">
      <vt:lpstr>1.-UHH-Vorlage-Bild-</vt:lpstr>
      <vt:lpstr>1_Benutzerdefiniertes Design</vt:lpstr>
      <vt:lpstr>Benutzerdefiniertes Design</vt:lpstr>
      <vt:lpstr>2.-UHH-Vorlage-FürZweitlogoObenRechts-</vt:lpstr>
      <vt:lpstr>3.-UHH-Vorlage-FürZweitlogoObenRechts-ExtraVielPlatz</vt:lpstr>
      <vt:lpstr>Microsoft Office Excel 97-2003 Worksheet</vt:lpstr>
      <vt:lpstr>   WiSo-Graduate School Information on PhD-education  </vt:lpstr>
      <vt:lpstr>TOPICS </vt:lpstr>
      <vt:lpstr>Main Building of the WiSo-Faculty </vt:lpstr>
      <vt:lpstr>Graduate  School WiSo-Faculty  </vt:lpstr>
      <vt:lpstr>   WiSo-Graduate School: Data, Figures and Facts</vt:lpstr>
      <vt:lpstr>GS-Fields and Number of Doctorands (Status: 01.04.2015)</vt:lpstr>
      <vt:lpstr>Graduate School - Staff and Structure</vt:lpstr>
      <vt:lpstr>Enrollment at the University of Hamburg:  First step: “Conditional“ Enrollment (I) </vt:lpstr>
      <vt:lpstr>  „Conditional“ Enrollment (II) </vt:lpstr>
      <vt:lpstr>Second step: Admission to the Graduate  School  and „Final“ Enrollment (I)</vt:lpstr>
      <vt:lpstr>Second step: Admission to the Graduate  School  and „Final“ Enrollment (II)</vt:lpstr>
      <vt:lpstr>Second step: Admission to the Graduate  School  and „Final“ Enrollment (III)</vt:lpstr>
      <vt:lpstr>Second step: Admission to the Graduate  School  and „Final“ Enrollment (IV)</vt:lpstr>
      <vt:lpstr>Admission to Graduate School without a WiSo-Supervisor</vt:lpstr>
      <vt:lpstr>Doctoral degree Regulations – important regulations  (I) </vt:lpstr>
      <vt:lpstr>Doctoral degree Regulations – important regulations  (II) </vt:lpstr>
      <vt:lpstr>   Doctoral Program </vt:lpstr>
      <vt:lpstr>Courses</vt:lpstr>
      <vt:lpstr>   Courses in WiSe 15/16 (I)</vt:lpstr>
      <vt:lpstr>  Courses in WiSe 15/16 (II)</vt:lpstr>
      <vt:lpstr>Registration for the courses in WiSe 15/16 and information</vt:lpstr>
      <vt:lpstr>Courses planned in SoSe 16</vt:lpstr>
      <vt:lpstr>   Financial Support from GS in 2014-2016 (I)  </vt:lpstr>
      <vt:lpstr>   Financial Support from GS in 2014-2016 (II)  </vt:lpstr>
      <vt:lpstr>   Financial Support from GS in 2014-2016 (III)  </vt:lpstr>
      <vt:lpstr>   Graduation Party</vt:lpstr>
      <vt:lpstr>Folie 27</vt:lpstr>
    </vt:vector>
  </TitlesOfParts>
  <Company>Universität Hamburg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uvjv016</dc:creator>
  <cp:lastModifiedBy>ulf.beckmann</cp:lastModifiedBy>
  <cp:revision>585</cp:revision>
  <dcterms:created xsi:type="dcterms:W3CDTF">2010-05-25T08:23:06Z</dcterms:created>
  <dcterms:modified xsi:type="dcterms:W3CDTF">2015-10-19T13:48:31Z</dcterms:modified>
</cp:coreProperties>
</file>